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81"/>
  </p:notesMasterIdLst>
  <p:sldIdLst>
    <p:sldId id="335" r:id="rId2"/>
    <p:sldId id="2748" r:id="rId3"/>
    <p:sldId id="2746" r:id="rId4"/>
    <p:sldId id="2747" r:id="rId5"/>
    <p:sldId id="2740" r:id="rId6"/>
    <p:sldId id="2743" r:id="rId7"/>
    <p:sldId id="2745" r:id="rId8"/>
    <p:sldId id="2724" r:id="rId9"/>
    <p:sldId id="2738" r:id="rId10"/>
    <p:sldId id="2725" r:id="rId11"/>
    <p:sldId id="2726" r:id="rId12"/>
    <p:sldId id="2727" r:id="rId13"/>
    <p:sldId id="2728" r:id="rId14"/>
    <p:sldId id="2729" r:id="rId15"/>
    <p:sldId id="2730" r:id="rId16"/>
    <p:sldId id="2731" r:id="rId17"/>
    <p:sldId id="2732" r:id="rId18"/>
    <p:sldId id="2733" r:id="rId19"/>
    <p:sldId id="2734" r:id="rId20"/>
    <p:sldId id="2735" r:id="rId21"/>
    <p:sldId id="2736" r:id="rId22"/>
    <p:sldId id="2737" r:id="rId23"/>
    <p:sldId id="2548" r:id="rId24"/>
    <p:sldId id="2542" r:id="rId25"/>
    <p:sldId id="2564" r:id="rId26"/>
    <p:sldId id="2700" r:id="rId27"/>
    <p:sldId id="2712" r:id="rId28"/>
    <p:sldId id="2549" r:id="rId29"/>
    <p:sldId id="2722" r:id="rId30"/>
    <p:sldId id="2723" r:id="rId31"/>
    <p:sldId id="2550" r:id="rId32"/>
    <p:sldId id="654" r:id="rId33"/>
    <p:sldId id="2544" r:id="rId34"/>
    <p:sldId id="2703" r:id="rId35"/>
    <p:sldId id="2556" r:id="rId36"/>
    <p:sldId id="2558" r:id="rId37"/>
    <p:sldId id="2750" r:id="rId38"/>
    <p:sldId id="2551" r:id="rId39"/>
    <p:sldId id="2708" r:id="rId40"/>
    <p:sldId id="2522" r:id="rId41"/>
    <p:sldId id="473" r:id="rId42"/>
    <p:sldId id="2705" r:id="rId43"/>
    <p:sldId id="475" r:id="rId44"/>
    <p:sldId id="2554" r:id="rId45"/>
    <p:sldId id="478" r:id="rId46"/>
    <p:sldId id="2559" r:id="rId47"/>
    <p:sldId id="2706" r:id="rId48"/>
    <p:sldId id="2678" r:id="rId49"/>
    <p:sldId id="2567" r:id="rId50"/>
    <p:sldId id="2569" r:id="rId51"/>
    <p:sldId id="2568" r:id="rId52"/>
    <p:sldId id="491" r:id="rId53"/>
    <p:sldId id="480" r:id="rId54"/>
    <p:sldId id="520" r:id="rId55"/>
    <p:sldId id="2541" r:id="rId56"/>
    <p:sldId id="2552" r:id="rId57"/>
    <p:sldId id="2751" r:id="rId58"/>
    <p:sldId id="500" r:id="rId59"/>
    <p:sldId id="462" r:id="rId60"/>
    <p:sldId id="767" r:id="rId61"/>
    <p:sldId id="2530" r:id="rId62"/>
    <p:sldId id="482" r:id="rId63"/>
    <p:sldId id="456" r:id="rId64"/>
    <p:sldId id="485" r:id="rId65"/>
    <p:sldId id="771" r:id="rId66"/>
    <p:sldId id="2562" r:id="rId67"/>
    <p:sldId id="2702" r:id="rId68"/>
    <p:sldId id="515" r:id="rId69"/>
    <p:sldId id="527" r:id="rId70"/>
    <p:sldId id="2707" r:id="rId71"/>
    <p:sldId id="2668" r:id="rId72"/>
    <p:sldId id="1288" r:id="rId73"/>
    <p:sldId id="472" r:id="rId74"/>
    <p:sldId id="2553" r:id="rId75"/>
    <p:sldId id="773" r:id="rId76"/>
    <p:sldId id="2698" r:id="rId77"/>
    <p:sldId id="2699" r:id="rId78"/>
    <p:sldId id="2697" r:id="rId79"/>
    <p:sldId id="521" r:id="rId8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6F78"/>
    <a:srgbClr val="474C78"/>
    <a:srgbClr val="D1CD23"/>
    <a:srgbClr val="CAE6F2"/>
    <a:srgbClr val="96A7BC"/>
    <a:srgbClr val="549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00"/>
    <p:restoredTop sz="81818"/>
  </p:normalViewPr>
  <p:slideViewPr>
    <p:cSldViewPr>
      <p:cViewPr varScale="1">
        <p:scale>
          <a:sx n="96" d="100"/>
          <a:sy n="96" d="100"/>
        </p:scale>
        <p:origin x="208" y="3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7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15419DC-756C-42EC-9AF0-73E8B63A6B69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2586588-52F1-4745-B84A-AA86A5E78D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64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586588-52F1-4745-B84A-AA86A5E78DC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76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586588-52F1-4745-B84A-AA86A5E78DC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93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>
            <a:extLst>
              <a:ext uri="{FF2B5EF4-FFF2-40B4-BE49-F238E27FC236}">
                <a16:creationId xmlns:a16="http://schemas.microsoft.com/office/drawing/2014/main" id="{9B5476D4-FE58-41C9-93F6-9E261170B6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5C2CB2-8C93-4370-A3F8-2E7C02394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  <a:defRPr/>
            </a:pPr>
            <a:r>
              <a:rPr kumimoji="1" lang="zh-CN" altLang="en-US" dirty="0"/>
              <a:t>这里要说的是</a:t>
            </a:r>
            <a:r>
              <a:rPr kumimoji="1" lang="en-US" altLang="zh-CN" dirty="0"/>
              <a:t>CLUE</a:t>
            </a:r>
            <a:r>
              <a:rPr kumimoji="1" lang="zh-CN" altLang="en-US" dirty="0"/>
              <a:t>是第三方的评测，而不是自己写论文写出来的实验数据，比起百度和华为的更具有说服力。</a:t>
            </a:r>
            <a:endParaRPr kumimoji="1" lang="en-US" altLang="zh-CN" dirty="0"/>
          </a:p>
          <a:p>
            <a:pPr marL="228600" indent="-228600">
              <a:buFontTx/>
              <a:buAutoNum type="arabicPeriod"/>
              <a:defRPr/>
            </a:pPr>
            <a:r>
              <a:rPr kumimoji="1" lang="zh-CN" altLang="en-US" dirty="0"/>
              <a:t>虽然我们的总词量和百度（</a:t>
            </a:r>
            <a:r>
              <a:rPr kumimoji="1" lang="en-US" altLang="zh-CN" dirty="0"/>
              <a:t>15B</a:t>
            </a:r>
            <a:r>
              <a:rPr kumimoji="1" lang="zh-CN" altLang="en-US" dirty="0"/>
              <a:t>）、华为（</a:t>
            </a:r>
            <a:r>
              <a:rPr kumimoji="1" lang="en-US" altLang="zh-CN" dirty="0"/>
              <a:t>10B</a:t>
            </a:r>
            <a:r>
              <a:rPr kumimoji="1" lang="zh-CN" altLang="en-US" dirty="0"/>
              <a:t>）比起来是最少的，还不及百度的</a:t>
            </a:r>
            <a:r>
              <a:rPr kumimoji="1" lang="en-US" altLang="zh-CN" dirty="0"/>
              <a:t>1/3</a:t>
            </a:r>
            <a:r>
              <a:rPr kumimoji="1" lang="zh-CN" altLang="en-US" dirty="0"/>
              <a:t>，但效果达到了业界领先水平</a:t>
            </a:r>
            <a:endParaRPr kumimoji="1" lang="en-US" altLang="zh-CN" dirty="0"/>
          </a:p>
          <a:p>
            <a:pPr marL="228600" indent="-228600">
              <a:buFontTx/>
              <a:buAutoNum type="arabicPeriod"/>
              <a:defRPr/>
            </a:pPr>
            <a:r>
              <a:rPr kumimoji="1" lang="zh-CN" altLang="en-US" dirty="0"/>
              <a:t>虽然我们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月才发布，我们在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上的星标数（可以理解为点赞数）已经比百度（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月就发布了）多了（但都在</a:t>
            </a:r>
            <a:r>
              <a:rPr kumimoji="1" lang="en-US" altLang="zh-CN" dirty="0"/>
              <a:t>2700</a:t>
            </a:r>
            <a:r>
              <a:rPr kumimoji="1" lang="zh-CN" altLang="en-US" dirty="0"/>
              <a:t>级别，这里就不细究具体数字了）</a:t>
            </a:r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86020" name="灯片编号占位符 3">
            <a:extLst>
              <a:ext uri="{FF2B5EF4-FFF2-40B4-BE49-F238E27FC236}">
                <a16:creationId xmlns:a16="http://schemas.microsoft.com/office/drawing/2014/main" id="{48DD3893-E935-4304-8088-22EB306359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5B99A7C-71C7-449C-9DEF-B0B844DF1392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76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:\scir\sync\我的坚果云\assets\title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651" y="3141663"/>
            <a:ext cx="11288184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D:\scir\sync\我的坚果云\assets\hit-sci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85" y="765176"/>
            <a:ext cx="32385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:\scir\sync\我的坚果云\assets\decorates-triang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7" y="-100013"/>
            <a:ext cx="3234267" cy="102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:\scir\sync\我的坚果云\assets\decorates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018" y="3748088"/>
            <a:ext cx="311573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D:\scir\sync\我的坚果云\assets\scir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299" y="-263525"/>
            <a:ext cx="2639484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116" y="3127822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961B1E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116" y="3775894"/>
            <a:ext cx="9409045" cy="47890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46788" y="4299060"/>
            <a:ext cx="9456373" cy="49809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7328" y="4824000"/>
            <a:ext cx="9456373" cy="288032"/>
          </a:xfrm>
        </p:spPr>
        <p:txBody>
          <a:bodyPr anchor="ctr"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47328" y="5040000"/>
            <a:ext cx="9456373" cy="288032"/>
          </a:xfrm>
        </p:spPr>
        <p:txBody>
          <a:bodyPr>
            <a:normAutofit/>
          </a:bodyPr>
          <a:lstStyle>
            <a:lvl1pPr marL="0" indent="0" algn="r">
              <a:lnSpc>
                <a:spcPts val="1200"/>
              </a:lnSpc>
              <a:buNone/>
              <a:defRPr sz="1400">
                <a:solidFill>
                  <a:srgbClr val="CECDCD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DC958-7739-4227-B08F-771EEDEAD864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87AF3-A33D-4577-AF5F-D8B3361A07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7517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DABC3-29B8-465F-9756-DCED2AE80F7D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1977E-9A9F-41E2-9D14-3B15706734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26736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AD0D6-5720-4593-A67C-33AB6BECC9AD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22A3B-A97B-4FED-B2B5-71E085CCDD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84830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C3480-2D48-4524-8D06-AFD101752A88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1C4B1-AFE5-47A6-A73C-36B10A719B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475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solidFill>
          <a:srgbClr val="CE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 flipV="1">
            <a:off x="0" y="1"/>
            <a:ext cx="8976784" cy="4365625"/>
          </a:xfrm>
          <a:prstGeom prst="rtTriangle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" name="Picture 6" descr="D:\scir\sync\我的坚果云\assets\decorates-triang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7" y="-100013"/>
            <a:ext cx="3234267" cy="102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D:\scir\sync\我的坚果云\assets\hit-sci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633" y="1125539"/>
            <a:ext cx="3490384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D:\scir\sync\我的坚果云\assets\scir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299" y="-263525"/>
            <a:ext cx="2639484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六边形 8"/>
          <p:cNvSpPr/>
          <p:nvPr/>
        </p:nvSpPr>
        <p:spPr>
          <a:xfrm>
            <a:off x="1390651" y="2924175"/>
            <a:ext cx="1483783" cy="958850"/>
          </a:xfrm>
          <a:prstGeom prst="hexagon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3829" y="3355421"/>
            <a:ext cx="9174833" cy="721652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rgbClr val="961B1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73829" y="4077073"/>
            <a:ext cx="9174833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1880928" y="3068960"/>
            <a:ext cx="960107" cy="91440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rgbClr val="CECDCD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714CD-A909-464E-AD47-DFE2918060D4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F45CF-CC42-4E9C-BD59-DD90F7A635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59817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8"/>
          <p:cNvSpPr/>
          <p:nvPr/>
        </p:nvSpPr>
        <p:spPr>
          <a:xfrm flipH="1">
            <a:off x="1701800" y="692150"/>
            <a:ext cx="10500784" cy="6189663"/>
          </a:xfrm>
          <a:custGeom>
            <a:avLst/>
            <a:gdLst>
              <a:gd name="connsiteX0" fmla="*/ 0 w 7710660"/>
              <a:gd name="connsiteY0" fmla="*/ 0 h 6093296"/>
              <a:gd name="connsiteX1" fmla="*/ 6695090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1015570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0 h 6093296"/>
              <a:gd name="connsiteX1" fmla="*/ 7302308 w 7710660"/>
              <a:gd name="connsiteY1" fmla="*/ 0 h 6093296"/>
              <a:gd name="connsiteX2" fmla="*/ 7710660 w 7710660"/>
              <a:gd name="connsiteY2" fmla="*/ 613139 h 6093296"/>
              <a:gd name="connsiteX3" fmla="*/ 7710660 w 7710660"/>
              <a:gd name="connsiteY3" fmla="*/ 6093296 h 6093296"/>
              <a:gd name="connsiteX4" fmla="*/ 0 w 7710660"/>
              <a:gd name="connsiteY4" fmla="*/ 6093296 h 6093296"/>
              <a:gd name="connsiteX5" fmla="*/ 0 w 7710660"/>
              <a:gd name="connsiteY5" fmla="*/ 0 h 6093296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17902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10663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710660"/>
              <a:gd name="connsiteY0" fmla="*/ 4763 h 6098059"/>
              <a:gd name="connsiteX1" fmla="*/ 7124685 w 7710660"/>
              <a:gd name="connsiteY1" fmla="*/ 0 h 6098059"/>
              <a:gd name="connsiteX2" fmla="*/ 7710660 w 7710660"/>
              <a:gd name="connsiteY2" fmla="*/ 698865 h 6098059"/>
              <a:gd name="connsiteX3" fmla="*/ 7710660 w 7710660"/>
              <a:gd name="connsiteY3" fmla="*/ 6098059 h 6098059"/>
              <a:gd name="connsiteX4" fmla="*/ 0 w 7710660"/>
              <a:gd name="connsiteY4" fmla="*/ 6098059 h 6098059"/>
              <a:gd name="connsiteX5" fmla="*/ 0 w 7710660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90576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098059"/>
              <a:gd name="connsiteX1" fmla="*/ 7215261 w 7801236"/>
              <a:gd name="connsiteY1" fmla="*/ 0 h 6098059"/>
              <a:gd name="connsiteX2" fmla="*/ 7801236 w 7801236"/>
              <a:gd name="connsiteY2" fmla="*/ 698865 h 6098059"/>
              <a:gd name="connsiteX3" fmla="*/ 7801236 w 7801236"/>
              <a:gd name="connsiteY3" fmla="*/ 6098059 h 6098059"/>
              <a:gd name="connsiteX4" fmla="*/ 0 w 7801236"/>
              <a:gd name="connsiteY4" fmla="*/ 6098059 h 6098059"/>
              <a:gd name="connsiteX5" fmla="*/ 0 w 7801236"/>
              <a:gd name="connsiteY5" fmla="*/ 4763 h 609805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098059 h 6189499"/>
              <a:gd name="connsiteX5" fmla="*/ 0 w 7801236"/>
              <a:gd name="connsiteY5" fmla="*/ 4763 h 6189499"/>
              <a:gd name="connsiteX0" fmla="*/ 0 w 7801236"/>
              <a:gd name="connsiteY0" fmla="*/ 4763 h 6189499"/>
              <a:gd name="connsiteX1" fmla="*/ 7215261 w 7801236"/>
              <a:gd name="connsiteY1" fmla="*/ 0 h 6189499"/>
              <a:gd name="connsiteX2" fmla="*/ 7801236 w 7801236"/>
              <a:gd name="connsiteY2" fmla="*/ 698865 h 6189499"/>
              <a:gd name="connsiteX3" fmla="*/ 7801236 w 7801236"/>
              <a:gd name="connsiteY3" fmla="*/ 6189499 h 6189499"/>
              <a:gd name="connsiteX4" fmla="*/ 0 w 7801236"/>
              <a:gd name="connsiteY4" fmla="*/ 6189499 h 6189499"/>
              <a:gd name="connsiteX5" fmla="*/ 0 w 7801236"/>
              <a:gd name="connsiteY5" fmla="*/ 4763 h 6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01236" h="6189499">
                <a:moveTo>
                  <a:pt x="0" y="4763"/>
                </a:moveTo>
                <a:lnTo>
                  <a:pt x="7215261" y="0"/>
                </a:lnTo>
                <a:lnTo>
                  <a:pt x="7801236" y="698865"/>
                </a:lnTo>
                <a:lnTo>
                  <a:pt x="7801236" y="6189499"/>
                </a:lnTo>
                <a:lnTo>
                  <a:pt x="0" y="6189499"/>
                </a:lnTo>
                <a:lnTo>
                  <a:pt x="0" y="4763"/>
                </a:lnTo>
                <a:close/>
              </a:path>
            </a:pathLst>
          </a:custGeom>
          <a:solidFill>
            <a:srgbClr val="CE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" name="Picture 10" descr="D:\scir\sync\我的坚果云\assets\scir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299" y="-263525"/>
            <a:ext cx="2639484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D:\scir\sync\我的坚果云\assets\decorates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7" y="-100013"/>
            <a:ext cx="3234267" cy="102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scir\sync\我的坚果云\assets\hit-scir-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1" y="3933825"/>
            <a:ext cx="582084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2639616" y="1124746"/>
            <a:ext cx="9121013" cy="66780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3791744" y="1988840"/>
            <a:ext cx="7968885" cy="403244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417C7-1436-4CE3-A7CD-9AABCFD9D5B7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F991A4-FB75-4515-ADE3-99D7351EE3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9134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43933" y="1"/>
            <a:ext cx="12672484" cy="1196975"/>
          </a:xfrm>
          <a:prstGeom prst="rect">
            <a:avLst/>
          </a:prstGeom>
          <a:solidFill>
            <a:srgbClr val="47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43933" y="1196975"/>
            <a:ext cx="12672484" cy="39688"/>
          </a:xfrm>
          <a:prstGeom prst="rect">
            <a:avLst/>
          </a:prstGeom>
          <a:solidFill>
            <a:srgbClr val="96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" name="Picture 10" descr="D:\scir\sync\我的坚果云\assets\scir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084" y="-158750"/>
            <a:ext cx="1689101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scir\sync\我的坚果云\assets\decorates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34" y="3898900"/>
            <a:ext cx="3189817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D:\scir\sync\我的坚果云\assets\hit-scir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284" y="6224588"/>
            <a:ext cx="2580216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:\scir\sync\我的坚果云\assets\decorates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7" y="-100013"/>
            <a:ext cx="3234267" cy="102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5915" y="188640"/>
            <a:ext cx="10492747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CECDCD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30000"/>
              </a:lnSpc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30000"/>
              </a:lnSpc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30000"/>
              </a:lnSpc>
              <a:defRPr sz="2000"/>
            </a:lvl3pPr>
            <a:lvl4pPr>
              <a:lnSpc>
                <a:spcPct val="130000"/>
              </a:lnSpc>
              <a:defRPr sz="1800"/>
            </a:lvl4pPr>
            <a:lvl5pPr>
              <a:lnSpc>
                <a:spcPct val="130000"/>
              </a:lnSpc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A0D44-FAF3-4A07-82F5-CC90C36AC268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56AD-D170-460A-8C2C-3527CB84CE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4067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bg>
      <p:bgPr>
        <a:solidFill>
          <a:srgbClr val="474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scir\sync\我的坚果云\assets\hit-sc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085" y="765176"/>
            <a:ext cx="32385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D:\scir\sync\我的坚果云\assets\decorates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7" y="-100013"/>
            <a:ext cx="3234267" cy="102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D:\scir\sync\我的坚果云\assets\decorates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018" y="3748088"/>
            <a:ext cx="311573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D:\scir\sync\我的坚果云\assets\scir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299" y="-263525"/>
            <a:ext cx="2639484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328" y="3068960"/>
            <a:ext cx="9409045" cy="1152128"/>
          </a:xfrm>
        </p:spPr>
        <p:txBody>
          <a:bodyPr anchor="t">
            <a:normAutofit/>
          </a:bodyPr>
          <a:lstStyle>
            <a:lvl1pPr algn="r">
              <a:defRPr sz="4000">
                <a:solidFill>
                  <a:srgbClr val="F1F1F1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D6E81-65C9-4A15-B53D-F4F04646EBB6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E8278-C9D6-4B9C-8E1D-7723098736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75786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CC87E-1F9F-499F-9C37-850D9980C399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ACE81-55CB-43A5-9EDA-BF5439EA73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9629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3B02A-2281-4B6B-A03F-A09378AEB93D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B37A4-98E6-4E6D-A50A-890374F531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48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0CB6F-FA31-4BFE-B6CD-ABA849717FA2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BBC5F-D285-4A6F-9A79-012CB4F68A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0104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1A5E2-BDB4-4AE0-A0F1-95914298B115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55CC5-C7F4-463E-ADB7-354799A949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242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84167" y="6381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fld id="{AF833863-F620-4793-887F-5B42AFDEB094}" type="datetimeFigureOut">
              <a:rPr lang="zh-CN" altLang="en-US"/>
              <a:pPr>
                <a:defRPr/>
              </a:pPr>
              <a:t>2021/6/4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817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4417" y="6381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fld id="{8DFE03EB-259B-4450-929E-D77396F852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华文细黑" pitchFamily="2" charset="-122"/>
          <a:ea typeface="华文细黑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华文细黑" pitchFamily="2" charset="-122"/>
          <a:ea typeface="华文细黑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华文细黑" pitchFamily="2" charset="-122"/>
          <a:ea typeface="华文细黑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华文细黑" pitchFamily="2" charset="-122"/>
          <a:ea typeface="华文细黑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华文细黑" pitchFamily="2" charset="-122"/>
          <a:ea typeface="华文细黑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华文细黑" pitchFamily="2" charset="-122"/>
          <a:ea typeface="华文细黑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华文细黑" pitchFamily="2" charset="-122"/>
          <a:ea typeface="华文细黑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华文细黑" pitchFamily="2" charset="-122"/>
          <a:ea typeface="华文细黑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ir.hit.edu.cn/wp-content/uploads/2015/09/2975549a71710f0e790391f8791e91a7.jp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://ir.hit.edu.cn/wp-content/uploads/2015/08/812af7fdd7a72d2b2bd5b66a66abf593.jp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eg"/><Relationship Id="rId4" Type="http://schemas.openxmlformats.org/officeDocument/2006/relationships/hyperlink" Target="http://ir.hit.edu.cn/wp-content/uploads/2015/08/88fc8fcb19ba943c3445f36f3f883e4d.jp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jpg"/><Relationship Id="rId4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jpeg"/><Relationship Id="rId9" Type="http://schemas.openxmlformats.org/officeDocument/2006/relationships/image" Target="../media/image2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ir.hit.edu.cn/wp-content/uploads/2014/07/1.jpg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jpeg"/><Relationship Id="rId4" Type="http://schemas.openxmlformats.org/officeDocument/2006/relationships/image" Target="../media/image86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8"/>
          <p:cNvSpPr>
            <a:spLocks noGrp="1"/>
          </p:cNvSpPr>
          <p:nvPr>
            <p:ph type="ctrTitle"/>
          </p:nvPr>
        </p:nvSpPr>
        <p:spPr>
          <a:xfrm>
            <a:off x="839416" y="3246845"/>
            <a:ext cx="9073007" cy="850900"/>
          </a:xfrm>
        </p:spPr>
        <p:txBody>
          <a:bodyPr>
            <a:normAutofit/>
          </a:bodyPr>
          <a:lstStyle/>
          <a:p>
            <a:pPr algn="l" eaLnBrk="1" hangingPunct="1"/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哈工大社会计算与信息检索研究中心工作介绍</a:t>
            </a:r>
            <a:endParaRPr lang="zh-CN" altLang="en-US" sz="3200" dirty="0"/>
          </a:p>
        </p:txBody>
      </p:sp>
      <p:sp>
        <p:nvSpPr>
          <p:cNvPr id="7171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2207568" y="4869160"/>
            <a:ext cx="7092950" cy="287337"/>
          </a:xfrm>
        </p:spPr>
        <p:txBody>
          <a:bodyPr/>
          <a:lstStyle/>
          <a:p>
            <a:pPr eaLnBrk="1" hangingPunct="1"/>
            <a:r>
              <a:rPr lang="en-US" altLang="zh-CN" sz="1800" dirty="0"/>
              <a:t>2020</a:t>
            </a:r>
            <a:r>
              <a:rPr lang="zh-CN" altLang="en-US" sz="1800" dirty="0"/>
              <a:t>年</a:t>
            </a:r>
            <a:r>
              <a:rPr lang="en-US" altLang="zh-CN" sz="1800" dirty="0"/>
              <a:t>10</a:t>
            </a:r>
            <a:r>
              <a:rPr lang="zh-CN" altLang="en-US" sz="1800" dirty="0"/>
              <a:t>月</a:t>
            </a:r>
            <a:r>
              <a:rPr lang="en-US" altLang="zh-CN" sz="1800" dirty="0"/>
              <a:t>26</a:t>
            </a:r>
            <a:r>
              <a:rPr lang="zh-CN" altLang="en-US" sz="1800" dirty="0"/>
              <a:t>日</a:t>
            </a:r>
          </a:p>
        </p:txBody>
      </p:sp>
      <p:sp>
        <p:nvSpPr>
          <p:cNvPr id="7172" name="矩形 4"/>
          <p:cNvSpPr>
            <a:spLocks noChangeArrowheads="1"/>
          </p:cNvSpPr>
          <p:nvPr/>
        </p:nvSpPr>
        <p:spPr bwMode="auto">
          <a:xfrm>
            <a:off x="551384" y="3807897"/>
            <a:ext cx="83348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1" dirty="0">
                <a:solidFill>
                  <a:srgbClr val="376092"/>
                </a:solidFill>
                <a:latin typeface="Trebuchet MS" pitchFamily="34" charset="0"/>
                <a:cs typeface="Arial" charset="0"/>
              </a:rPr>
              <a:t>Research Center for Social Computing and Information Retrieval (HIT-SCIR)</a:t>
            </a:r>
            <a:endParaRPr lang="zh-CN" altLang="en-US" sz="1800" dirty="0"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6D620-3FD8-284B-8D1C-42CD1A16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语言分析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3D710-37AA-744E-9A2E-AA5B31B73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96752"/>
            <a:ext cx="5508664" cy="46413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文本规整（顺滑及纠错）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对文本进行处理使其流畅易读，并纠正其中的语法错误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通用语义分析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提供整套高效、高精度的中文自然语言处理基础技术平台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专用语义分析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Text-to-SQL</a:t>
            </a: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任务型对话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970D0E-EEDF-114F-A2E7-54111042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10</a:t>
            </a:fld>
            <a:endParaRPr lang="en-US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904D4814-CC06-4B41-B279-5FE507ADA41D}"/>
              </a:ext>
            </a:extLst>
          </p:cNvPr>
          <p:cNvGrpSpPr/>
          <p:nvPr/>
        </p:nvGrpSpPr>
        <p:grpSpPr>
          <a:xfrm>
            <a:off x="6306050" y="1555263"/>
            <a:ext cx="5088565" cy="4760711"/>
            <a:chOff x="2987824" y="1206536"/>
            <a:chExt cx="3227969" cy="3143989"/>
          </a:xfrm>
        </p:grpSpPr>
        <p:grpSp>
          <p:nvGrpSpPr>
            <p:cNvPr id="18" name="Group 28">
              <a:extLst>
                <a:ext uri="{FF2B5EF4-FFF2-40B4-BE49-F238E27FC236}">
                  <a16:creationId xmlns:a16="http://schemas.microsoft.com/office/drawing/2014/main" id="{82665B57-A416-5A47-91CE-8CDF73A6F0EA}"/>
                </a:ext>
              </a:extLst>
            </p:cNvPr>
            <p:cNvGrpSpPr/>
            <p:nvPr/>
          </p:nvGrpSpPr>
          <p:grpSpPr>
            <a:xfrm>
              <a:off x="2987824" y="1206536"/>
              <a:ext cx="3227969" cy="3143989"/>
              <a:chOff x="2012623" y="2036983"/>
              <a:chExt cx="5090474" cy="4221519"/>
            </a:xfrm>
          </p:grpSpPr>
          <p:sp>
            <p:nvSpPr>
              <p:cNvPr id="20" name="Rounded Rectangle 30">
                <a:extLst>
                  <a:ext uri="{FF2B5EF4-FFF2-40B4-BE49-F238E27FC236}">
                    <a16:creationId xmlns:a16="http://schemas.microsoft.com/office/drawing/2014/main" id="{9E3ECAF8-B799-7C4C-9F63-1C2B25FDB91D}"/>
                  </a:ext>
                </a:extLst>
              </p:cNvPr>
              <p:cNvSpPr/>
              <p:nvPr/>
            </p:nvSpPr>
            <p:spPr bwMode="auto">
              <a:xfrm>
                <a:off x="4713402" y="5009451"/>
                <a:ext cx="2276573" cy="1249051"/>
              </a:xfrm>
              <a:prstGeom prst="roundRect">
                <a:avLst>
                  <a:gd name="adj" fmla="val 4380"/>
                </a:avLst>
              </a:prstGeom>
              <a:solidFill>
                <a:srgbClr val="C00000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语言认知理论</a:t>
                </a:r>
              </a:p>
              <a:p>
                <a:pPr algn="ctr"/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ounded Rectangle 31">
                <a:extLst>
                  <a:ext uri="{FF2B5EF4-FFF2-40B4-BE49-F238E27FC236}">
                    <a16:creationId xmlns:a16="http://schemas.microsoft.com/office/drawing/2014/main" id="{B61F10B8-69CE-C242-A94B-0FAF669010F0}"/>
                  </a:ext>
                </a:extLst>
              </p:cNvPr>
              <p:cNvSpPr/>
              <p:nvPr/>
            </p:nvSpPr>
            <p:spPr bwMode="auto">
              <a:xfrm>
                <a:off x="2012623" y="3879131"/>
                <a:ext cx="4977352" cy="502317"/>
              </a:xfrm>
              <a:prstGeom prst="roundRect">
                <a:avLst>
                  <a:gd name="adj" fmla="val 4657"/>
                </a:avLst>
              </a:prstGeom>
              <a:solidFill>
                <a:schemeClr val="bg1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知识计算（理解、生成）</a:t>
                </a:r>
                <a:endParaRPr lang="en-US" sz="26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2" name="Straight Connector 32">
                <a:extLst>
                  <a:ext uri="{FF2B5EF4-FFF2-40B4-BE49-F238E27FC236}">
                    <a16:creationId xmlns:a16="http://schemas.microsoft.com/office/drawing/2014/main" id="{727800E1-BB54-8742-9E39-1D06F18FAD82}"/>
                  </a:ext>
                </a:extLst>
              </p:cNvPr>
              <p:cNvCxnSpPr/>
              <p:nvPr/>
            </p:nvCxnSpPr>
            <p:spPr>
              <a:xfrm>
                <a:off x="2012623" y="3662313"/>
                <a:ext cx="4977352" cy="94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ounded Rectangle 33">
                <a:extLst>
                  <a:ext uri="{FF2B5EF4-FFF2-40B4-BE49-F238E27FC236}">
                    <a16:creationId xmlns:a16="http://schemas.microsoft.com/office/drawing/2014/main" id="{2B80104B-D2A8-364B-A75F-1B36F5B3C189}"/>
                  </a:ext>
                </a:extLst>
              </p:cNvPr>
              <p:cNvSpPr/>
              <p:nvPr/>
            </p:nvSpPr>
            <p:spPr bwMode="auto">
              <a:xfrm>
                <a:off x="2012623" y="2036983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智能医疗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ounded Rectangle 37">
                <a:extLst>
                  <a:ext uri="{FF2B5EF4-FFF2-40B4-BE49-F238E27FC236}">
                    <a16:creationId xmlns:a16="http://schemas.microsoft.com/office/drawing/2014/main" id="{5650B83E-DD64-FE4B-A576-30A56ACE8937}"/>
                  </a:ext>
                </a:extLst>
              </p:cNvPr>
              <p:cNvSpPr/>
              <p:nvPr/>
            </p:nvSpPr>
            <p:spPr bwMode="auto">
              <a:xfrm>
                <a:off x="6235831" y="2045220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en-US" sz="2667" b="1" dirty="0" err="1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智能司法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Rounded Rectangle 30">
              <a:extLst>
                <a:ext uri="{FF2B5EF4-FFF2-40B4-BE49-F238E27FC236}">
                  <a16:creationId xmlns:a16="http://schemas.microsoft.com/office/drawing/2014/main" id="{8AC5954C-139E-C54C-BD07-BC4C3819E361}"/>
                </a:ext>
              </a:extLst>
            </p:cNvPr>
            <p:cNvSpPr/>
            <p:nvPr/>
          </p:nvSpPr>
          <p:spPr bwMode="auto">
            <a:xfrm>
              <a:off x="2987824" y="3420289"/>
              <a:ext cx="1443619" cy="930234"/>
            </a:xfrm>
            <a:prstGeom prst="roundRect">
              <a:avLst>
                <a:gd name="adj" fmla="val 4380"/>
              </a:avLst>
            </a:prstGeom>
            <a:solidFill>
              <a:srgbClr val="C0000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none" rtlCol="0" anchor="ctr"/>
            <a:lstStyle/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面向NLP的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Rounded Rectangle 31">
            <a:extLst>
              <a:ext uri="{FF2B5EF4-FFF2-40B4-BE49-F238E27FC236}">
                <a16:creationId xmlns:a16="http://schemas.microsoft.com/office/drawing/2014/main" id="{A4AA4360-CE28-A14E-B784-00B6012CDE4B}"/>
              </a:ext>
            </a:extLst>
          </p:cNvPr>
          <p:cNvSpPr/>
          <p:nvPr/>
        </p:nvSpPr>
        <p:spPr bwMode="auto">
          <a:xfrm>
            <a:off x="6306050" y="4257159"/>
            <a:ext cx="4975485" cy="566475"/>
          </a:xfrm>
          <a:prstGeom prst="roundRect">
            <a:avLst>
              <a:gd name="adj" fmla="val 465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horz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知识表示（数据、规范）</a:t>
            </a:r>
            <a:endParaRPr lang="en-US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8304130" y="1547824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智能军事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9482738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智能教育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33">
            <a:extLst>
              <a:ext uri="{FF2B5EF4-FFF2-40B4-BE49-F238E27FC236}">
                <a16:creationId xmlns:a16="http://schemas.microsoft.com/office/drawing/2014/main" id="{FB951F46-E500-484E-8F40-3EE01EB78795}"/>
              </a:ext>
            </a:extLst>
          </p:cNvPr>
          <p:cNvSpPr/>
          <p:nvPr/>
        </p:nvSpPr>
        <p:spPr bwMode="auto">
          <a:xfrm>
            <a:off x="7296855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智能金融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827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1A23E-C26B-A74D-8780-03B530B2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语言分析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98DF74-138B-E344-95F5-C466E4B0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11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D24AD03-945A-7B44-9DA1-A6FA1F890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9380" y="4682209"/>
            <a:ext cx="193240" cy="1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972" tIns="28985" rIns="57972" bIns="28985" numCol="1" anchor="t" anchorCtr="0" compatLnSpc="1">
            <a:prstTxWarp prst="textNoShape">
              <a:avLst/>
            </a:prstTxWarp>
          </a:bodyPr>
          <a:lstStyle/>
          <a:p>
            <a:endParaRPr lang="zh-CN" altLang="en-US" sz="1141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A172DA6-63E7-044C-93EE-203CDAC773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4778829"/>
            <a:ext cx="193240" cy="1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972" tIns="28985" rIns="57972" bIns="28985" numCol="1" anchor="t" anchorCtr="0" compatLnSpc="1">
            <a:prstTxWarp prst="textNoShape">
              <a:avLst/>
            </a:prstTxWarp>
          </a:bodyPr>
          <a:lstStyle/>
          <a:p>
            <a:endParaRPr lang="zh-CN" altLang="en-US" sz="1141"/>
          </a:p>
        </p:txBody>
      </p:sp>
      <p:sp>
        <p:nvSpPr>
          <p:cNvPr id="7" name="文本框 64">
            <a:extLst>
              <a:ext uri="{FF2B5EF4-FFF2-40B4-BE49-F238E27FC236}">
                <a16:creationId xmlns:a16="http://schemas.microsoft.com/office/drawing/2014/main" id="{19BFD2DF-7FCD-3748-87C8-54944DAF4ECC}"/>
              </a:ext>
            </a:extLst>
          </p:cNvPr>
          <p:cNvSpPr txBox="1"/>
          <p:nvPr/>
        </p:nvSpPr>
        <p:spPr>
          <a:xfrm>
            <a:off x="1712711" y="4682211"/>
            <a:ext cx="1743767" cy="28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8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文本顺滑与语法纠错</a:t>
            </a:r>
            <a:endParaRPr lang="en-US" sz="1268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64">
            <a:extLst>
              <a:ext uri="{FF2B5EF4-FFF2-40B4-BE49-F238E27FC236}">
                <a16:creationId xmlns:a16="http://schemas.microsoft.com/office/drawing/2014/main" id="{51199F8B-2B8F-B743-953C-F91B4E7C1F72}"/>
              </a:ext>
            </a:extLst>
          </p:cNvPr>
          <p:cNvSpPr txBox="1"/>
          <p:nvPr/>
        </p:nvSpPr>
        <p:spPr>
          <a:xfrm>
            <a:off x="5646955" y="4682211"/>
            <a:ext cx="1633381" cy="28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68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语言技术平台 </a:t>
            </a:r>
            <a:r>
              <a:rPr lang="en-US" altLang="zh-CN" sz="1268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(LTP)</a:t>
            </a:r>
            <a:endParaRPr lang="en-US" sz="1268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64">
            <a:extLst>
              <a:ext uri="{FF2B5EF4-FFF2-40B4-BE49-F238E27FC236}">
                <a16:creationId xmlns:a16="http://schemas.microsoft.com/office/drawing/2014/main" id="{9247F96F-80B1-104F-ABD7-51DA57D478A6}"/>
              </a:ext>
            </a:extLst>
          </p:cNvPr>
          <p:cNvSpPr txBox="1"/>
          <p:nvPr/>
        </p:nvSpPr>
        <p:spPr>
          <a:xfrm>
            <a:off x="9084472" y="4692881"/>
            <a:ext cx="1424745" cy="28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8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任务型对话系统</a:t>
            </a:r>
            <a:endParaRPr lang="en-US" sz="1268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B4D6E35-263B-304B-A476-4CE29017DD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1723" y="2125838"/>
            <a:ext cx="2860644" cy="25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B3919D-3695-BD47-84B2-0C77F2E6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354" y="2211458"/>
            <a:ext cx="3841693" cy="22723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0E74D4-F9AA-3549-B5AB-998CD5523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6" y="2104480"/>
            <a:ext cx="4572069" cy="26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75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C63E1-8DC0-CE40-BF16-62F41E37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问答系统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E3C85-D88B-D942-9C0C-0C20BD541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99" y="1306807"/>
            <a:ext cx="6830939" cy="46413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基于常问问题集的问答技术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基于文本集合的问答技术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知识的表示与获取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文本的表示与推理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交互式阅读理解技术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基于结构化数据的问答技术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表格信息的表示及推理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基于视觉图像的问答技术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14F265-0121-854D-899C-E294C177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12</a:t>
            </a:fld>
            <a:endParaRPr lang="en-US"/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40970D0E-EEDF-114F-A2E7-54111042E75E}"/>
              </a:ext>
            </a:extLst>
          </p:cNvPr>
          <p:cNvSpPr txBox="1">
            <a:spLocks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00" kern="1200">
                <a:solidFill>
                  <a:srgbClr val="89898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BE070E-8A5C-574D-9106-E141227044CB}" type="slidenum">
              <a:rPr lang="en-US" sz="1200"/>
              <a:pPr/>
              <a:t>12</a:t>
            </a:fld>
            <a:endParaRPr lang="en-US" sz="120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04D4814-CC06-4B41-B279-5FE507ADA41D}"/>
              </a:ext>
            </a:extLst>
          </p:cNvPr>
          <p:cNvGrpSpPr/>
          <p:nvPr/>
        </p:nvGrpSpPr>
        <p:grpSpPr>
          <a:xfrm>
            <a:off x="6306050" y="1555263"/>
            <a:ext cx="5088565" cy="4760711"/>
            <a:chOff x="2987824" y="1206536"/>
            <a:chExt cx="3227969" cy="3143989"/>
          </a:xfrm>
        </p:grpSpPr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2665B57-A416-5A47-91CE-8CDF73A6F0EA}"/>
                </a:ext>
              </a:extLst>
            </p:cNvPr>
            <p:cNvGrpSpPr/>
            <p:nvPr/>
          </p:nvGrpSpPr>
          <p:grpSpPr>
            <a:xfrm>
              <a:off x="2987824" y="1206536"/>
              <a:ext cx="3227969" cy="3143989"/>
              <a:chOff x="2012623" y="2036983"/>
              <a:chExt cx="5090474" cy="4221519"/>
            </a:xfrm>
          </p:grpSpPr>
          <p:sp>
            <p:nvSpPr>
              <p:cNvPr id="21" name="Rounded Rectangle 30">
                <a:extLst>
                  <a:ext uri="{FF2B5EF4-FFF2-40B4-BE49-F238E27FC236}">
                    <a16:creationId xmlns:a16="http://schemas.microsoft.com/office/drawing/2014/main" id="{9E3ECAF8-B799-7C4C-9F63-1C2B25FDB91D}"/>
                  </a:ext>
                </a:extLst>
              </p:cNvPr>
              <p:cNvSpPr/>
              <p:nvPr/>
            </p:nvSpPr>
            <p:spPr bwMode="auto">
              <a:xfrm>
                <a:off x="4713402" y="5009451"/>
                <a:ext cx="2276573" cy="1249051"/>
              </a:xfrm>
              <a:prstGeom prst="roundRect">
                <a:avLst>
                  <a:gd name="adj" fmla="val 4380"/>
                </a:avLst>
              </a:prstGeom>
              <a:solidFill>
                <a:schemeClr val="bg1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语言认知理论</a:t>
                </a:r>
              </a:p>
              <a:p>
                <a:pPr algn="ctr"/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ounded Rectangle 31">
                <a:extLst>
                  <a:ext uri="{FF2B5EF4-FFF2-40B4-BE49-F238E27FC236}">
                    <a16:creationId xmlns:a16="http://schemas.microsoft.com/office/drawing/2014/main" id="{B61F10B8-69CE-C242-A94B-0FAF669010F0}"/>
                  </a:ext>
                </a:extLst>
              </p:cNvPr>
              <p:cNvSpPr/>
              <p:nvPr/>
            </p:nvSpPr>
            <p:spPr bwMode="auto">
              <a:xfrm>
                <a:off x="2012623" y="3879131"/>
                <a:ext cx="4977352" cy="502317"/>
              </a:xfrm>
              <a:prstGeom prst="roundRect">
                <a:avLst>
                  <a:gd name="adj" fmla="val 4657"/>
                </a:avLst>
              </a:prstGeom>
              <a:solidFill>
                <a:srgbClr val="C00000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知识计算（理解、生成）</a:t>
                </a:r>
                <a:endParaRPr lang="en-US" sz="26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Straight Connector 32">
                <a:extLst>
                  <a:ext uri="{FF2B5EF4-FFF2-40B4-BE49-F238E27FC236}">
                    <a16:creationId xmlns:a16="http://schemas.microsoft.com/office/drawing/2014/main" id="{727800E1-BB54-8742-9E39-1D06F18FAD82}"/>
                  </a:ext>
                </a:extLst>
              </p:cNvPr>
              <p:cNvCxnSpPr/>
              <p:nvPr/>
            </p:nvCxnSpPr>
            <p:spPr>
              <a:xfrm>
                <a:off x="2012623" y="3662313"/>
                <a:ext cx="4977352" cy="94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33">
                <a:extLst>
                  <a:ext uri="{FF2B5EF4-FFF2-40B4-BE49-F238E27FC236}">
                    <a16:creationId xmlns:a16="http://schemas.microsoft.com/office/drawing/2014/main" id="{2B80104B-D2A8-364B-A75F-1B36F5B3C189}"/>
                  </a:ext>
                </a:extLst>
              </p:cNvPr>
              <p:cNvSpPr/>
              <p:nvPr/>
            </p:nvSpPr>
            <p:spPr bwMode="auto">
              <a:xfrm>
                <a:off x="2012623" y="2036983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智能医疗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Rounded Rectangle 37">
                <a:extLst>
                  <a:ext uri="{FF2B5EF4-FFF2-40B4-BE49-F238E27FC236}">
                    <a16:creationId xmlns:a16="http://schemas.microsoft.com/office/drawing/2014/main" id="{5650B83E-DD64-FE4B-A576-30A56ACE8937}"/>
                  </a:ext>
                </a:extLst>
              </p:cNvPr>
              <p:cNvSpPr/>
              <p:nvPr/>
            </p:nvSpPr>
            <p:spPr bwMode="auto">
              <a:xfrm>
                <a:off x="6235831" y="2045220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en-US" sz="2667" b="1" dirty="0" err="1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智能司法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Rounded Rectangle 30">
              <a:extLst>
                <a:ext uri="{FF2B5EF4-FFF2-40B4-BE49-F238E27FC236}">
                  <a16:creationId xmlns:a16="http://schemas.microsoft.com/office/drawing/2014/main" id="{8AC5954C-139E-C54C-BD07-BC4C3819E361}"/>
                </a:ext>
              </a:extLst>
            </p:cNvPr>
            <p:cNvSpPr/>
            <p:nvPr/>
          </p:nvSpPr>
          <p:spPr bwMode="auto">
            <a:xfrm>
              <a:off x="2987824" y="3420289"/>
              <a:ext cx="1443619" cy="930234"/>
            </a:xfrm>
            <a:prstGeom prst="roundRect">
              <a:avLst>
                <a:gd name="adj" fmla="val 4380"/>
              </a:avLst>
            </a:prstGeom>
            <a:solidFill>
              <a:schemeClr val="bg1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none" rtlCol="0" anchor="ctr"/>
            <a:lstStyle/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面向NLP的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ounded Rectangle 31">
            <a:extLst>
              <a:ext uri="{FF2B5EF4-FFF2-40B4-BE49-F238E27FC236}">
                <a16:creationId xmlns:a16="http://schemas.microsoft.com/office/drawing/2014/main" id="{A4AA4360-CE28-A14E-B784-00B6012CDE4B}"/>
              </a:ext>
            </a:extLst>
          </p:cNvPr>
          <p:cNvSpPr/>
          <p:nvPr/>
        </p:nvSpPr>
        <p:spPr bwMode="auto">
          <a:xfrm>
            <a:off x="6306050" y="4257159"/>
            <a:ext cx="4975485" cy="566475"/>
          </a:xfrm>
          <a:prstGeom prst="roundRect">
            <a:avLst>
              <a:gd name="adj" fmla="val 465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horz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知识表示（数据、规范）</a:t>
            </a:r>
            <a:endParaRPr lang="en-US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8356950" y="1533310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智能军事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9482738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智能教育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ounded Rectangle 33">
            <a:extLst>
              <a:ext uri="{FF2B5EF4-FFF2-40B4-BE49-F238E27FC236}">
                <a16:creationId xmlns:a16="http://schemas.microsoft.com/office/drawing/2014/main" id="{24EA96EE-294E-AD4A-8949-3C9E03CB5BCD}"/>
              </a:ext>
            </a:extLst>
          </p:cNvPr>
          <p:cNvSpPr/>
          <p:nvPr/>
        </p:nvSpPr>
        <p:spPr bwMode="auto">
          <a:xfrm>
            <a:off x="7262135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智能金融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028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A0975-1E13-CF47-9E98-2844A2D1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问答系统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3C797-8970-354D-8C62-6F1CE8FC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13</a:t>
            </a:fld>
            <a:endParaRPr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311BC3F-AF45-6E41-9A0C-47DB504FBEE2}"/>
              </a:ext>
            </a:extLst>
          </p:cNvPr>
          <p:cNvGrpSpPr/>
          <p:nvPr/>
        </p:nvGrpSpPr>
        <p:grpSpPr>
          <a:xfrm>
            <a:off x="951584" y="2040167"/>
            <a:ext cx="10384843" cy="4085997"/>
            <a:chOff x="2463213" y="1992086"/>
            <a:chExt cx="7788632" cy="306449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4FD19F0-BA85-4146-9D04-AC66097D7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4824" y="1992086"/>
              <a:ext cx="4957021" cy="3064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483697F-D7C9-C343-8FD4-5E227073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213" y="2346074"/>
              <a:ext cx="1770021" cy="2602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773545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E53A3-1F03-234C-88A6-FA241A12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知识挖掘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12814-1E8E-CF4A-8644-01CB20C7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07453"/>
            <a:ext cx="5159669" cy="46413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知识图谱构建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实体识别及关系抽取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带条件知识图谱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多模态知识图谱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知识图谱表示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链接预测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知识嵌入预训练模型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知识图谱推理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机器阅读理解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43F166-E260-064E-AE2E-3BF0CDD0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14</a:t>
            </a:fld>
            <a:endParaRPr lang="en-US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904D4814-CC06-4B41-B279-5FE507ADA41D}"/>
              </a:ext>
            </a:extLst>
          </p:cNvPr>
          <p:cNvGrpSpPr/>
          <p:nvPr/>
        </p:nvGrpSpPr>
        <p:grpSpPr>
          <a:xfrm>
            <a:off x="6268672" y="1573193"/>
            <a:ext cx="5088565" cy="4760711"/>
            <a:chOff x="2987824" y="1206536"/>
            <a:chExt cx="3227969" cy="3143989"/>
          </a:xfrm>
        </p:grpSpPr>
        <p:grpSp>
          <p:nvGrpSpPr>
            <p:cNvPr id="18" name="Group 28">
              <a:extLst>
                <a:ext uri="{FF2B5EF4-FFF2-40B4-BE49-F238E27FC236}">
                  <a16:creationId xmlns:a16="http://schemas.microsoft.com/office/drawing/2014/main" id="{82665B57-A416-5A47-91CE-8CDF73A6F0EA}"/>
                </a:ext>
              </a:extLst>
            </p:cNvPr>
            <p:cNvGrpSpPr/>
            <p:nvPr/>
          </p:nvGrpSpPr>
          <p:grpSpPr>
            <a:xfrm>
              <a:off x="2987824" y="1206536"/>
              <a:ext cx="3227969" cy="3143989"/>
              <a:chOff x="2012623" y="2036983"/>
              <a:chExt cx="5090474" cy="4221519"/>
            </a:xfrm>
          </p:grpSpPr>
          <p:sp>
            <p:nvSpPr>
              <p:cNvPr id="20" name="Rounded Rectangle 30">
                <a:extLst>
                  <a:ext uri="{FF2B5EF4-FFF2-40B4-BE49-F238E27FC236}">
                    <a16:creationId xmlns:a16="http://schemas.microsoft.com/office/drawing/2014/main" id="{9E3ECAF8-B799-7C4C-9F63-1C2B25FDB91D}"/>
                  </a:ext>
                </a:extLst>
              </p:cNvPr>
              <p:cNvSpPr/>
              <p:nvPr/>
            </p:nvSpPr>
            <p:spPr bwMode="auto">
              <a:xfrm>
                <a:off x="4713402" y="5009451"/>
                <a:ext cx="2276573" cy="1249051"/>
              </a:xfrm>
              <a:prstGeom prst="roundRect">
                <a:avLst>
                  <a:gd name="adj" fmla="val 4380"/>
                </a:avLst>
              </a:prstGeom>
              <a:solidFill>
                <a:srgbClr val="C00000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语言认知理论</a:t>
                </a:r>
              </a:p>
              <a:p>
                <a:pPr algn="ctr"/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ounded Rectangle 31">
                <a:extLst>
                  <a:ext uri="{FF2B5EF4-FFF2-40B4-BE49-F238E27FC236}">
                    <a16:creationId xmlns:a16="http://schemas.microsoft.com/office/drawing/2014/main" id="{B61F10B8-69CE-C242-A94B-0FAF669010F0}"/>
                  </a:ext>
                </a:extLst>
              </p:cNvPr>
              <p:cNvSpPr/>
              <p:nvPr/>
            </p:nvSpPr>
            <p:spPr bwMode="auto">
              <a:xfrm>
                <a:off x="2012623" y="3879131"/>
                <a:ext cx="4977352" cy="502317"/>
              </a:xfrm>
              <a:prstGeom prst="roundRect">
                <a:avLst>
                  <a:gd name="adj" fmla="val 4657"/>
                </a:avLst>
              </a:prstGeom>
              <a:solidFill>
                <a:schemeClr val="bg1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知识计算（理解、生成）</a:t>
                </a:r>
                <a:endParaRPr lang="en-US" sz="26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2" name="Straight Connector 32">
                <a:extLst>
                  <a:ext uri="{FF2B5EF4-FFF2-40B4-BE49-F238E27FC236}">
                    <a16:creationId xmlns:a16="http://schemas.microsoft.com/office/drawing/2014/main" id="{727800E1-BB54-8742-9E39-1D06F18FAD82}"/>
                  </a:ext>
                </a:extLst>
              </p:cNvPr>
              <p:cNvCxnSpPr/>
              <p:nvPr/>
            </p:nvCxnSpPr>
            <p:spPr>
              <a:xfrm>
                <a:off x="2012623" y="3662313"/>
                <a:ext cx="4977352" cy="94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ounded Rectangle 33">
                <a:extLst>
                  <a:ext uri="{FF2B5EF4-FFF2-40B4-BE49-F238E27FC236}">
                    <a16:creationId xmlns:a16="http://schemas.microsoft.com/office/drawing/2014/main" id="{2B80104B-D2A8-364B-A75F-1B36F5B3C189}"/>
                  </a:ext>
                </a:extLst>
              </p:cNvPr>
              <p:cNvSpPr/>
              <p:nvPr/>
            </p:nvSpPr>
            <p:spPr bwMode="auto">
              <a:xfrm>
                <a:off x="2012623" y="2036983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智能医疗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ounded Rectangle 37">
                <a:extLst>
                  <a:ext uri="{FF2B5EF4-FFF2-40B4-BE49-F238E27FC236}">
                    <a16:creationId xmlns:a16="http://schemas.microsoft.com/office/drawing/2014/main" id="{5650B83E-DD64-FE4B-A576-30A56ACE8937}"/>
                  </a:ext>
                </a:extLst>
              </p:cNvPr>
              <p:cNvSpPr/>
              <p:nvPr/>
            </p:nvSpPr>
            <p:spPr bwMode="auto">
              <a:xfrm>
                <a:off x="6235831" y="2045220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en-US" sz="2667" b="1" dirty="0" err="1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智能司法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Rounded Rectangle 30">
              <a:extLst>
                <a:ext uri="{FF2B5EF4-FFF2-40B4-BE49-F238E27FC236}">
                  <a16:creationId xmlns:a16="http://schemas.microsoft.com/office/drawing/2014/main" id="{8AC5954C-139E-C54C-BD07-BC4C3819E361}"/>
                </a:ext>
              </a:extLst>
            </p:cNvPr>
            <p:cNvSpPr/>
            <p:nvPr/>
          </p:nvSpPr>
          <p:spPr bwMode="auto">
            <a:xfrm>
              <a:off x="2987824" y="3420289"/>
              <a:ext cx="1443619" cy="930234"/>
            </a:xfrm>
            <a:prstGeom prst="roundRect">
              <a:avLst>
                <a:gd name="adj" fmla="val 4380"/>
              </a:avLst>
            </a:prstGeom>
            <a:solidFill>
              <a:srgbClr val="C0000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none" rtlCol="0" anchor="ctr"/>
            <a:lstStyle/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面向NLP的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Rounded Rectangle 31">
            <a:extLst>
              <a:ext uri="{FF2B5EF4-FFF2-40B4-BE49-F238E27FC236}">
                <a16:creationId xmlns:a16="http://schemas.microsoft.com/office/drawing/2014/main" id="{A4AA4360-CE28-A14E-B784-00B6012CDE4B}"/>
              </a:ext>
            </a:extLst>
          </p:cNvPr>
          <p:cNvSpPr/>
          <p:nvPr/>
        </p:nvSpPr>
        <p:spPr bwMode="auto">
          <a:xfrm>
            <a:off x="6268672" y="4275088"/>
            <a:ext cx="4975485" cy="566475"/>
          </a:xfrm>
          <a:prstGeom prst="roundRect">
            <a:avLst>
              <a:gd name="adj" fmla="val 4657"/>
            </a:avLst>
          </a:prstGeom>
          <a:solidFill>
            <a:srgbClr val="C00000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horz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知识表示（数据、规范）</a:t>
            </a:r>
            <a:endParaRPr lang="en-US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8304130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智能军事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9445360" y="1568744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智能教育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33">
            <a:extLst>
              <a:ext uri="{FF2B5EF4-FFF2-40B4-BE49-F238E27FC236}">
                <a16:creationId xmlns:a16="http://schemas.microsoft.com/office/drawing/2014/main" id="{A9F3F3CF-1AC5-AC4C-B25D-2703101CF5FD}"/>
              </a:ext>
            </a:extLst>
          </p:cNvPr>
          <p:cNvSpPr/>
          <p:nvPr/>
        </p:nvSpPr>
        <p:spPr bwMode="auto">
          <a:xfrm>
            <a:off x="7262135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智能金融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326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9F06E-F242-9948-B721-40594DC7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知识挖掘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7C0C3B-48F4-C243-B5CE-BCD8CED7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40CF5C2-F5DD-D446-A80A-F88C1F7F292E}"/>
              </a:ext>
            </a:extLst>
          </p:cNvPr>
          <p:cNvGrpSpPr/>
          <p:nvPr/>
        </p:nvGrpSpPr>
        <p:grpSpPr>
          <a:xfrm>
            <a:off x="170189" y="1878866"/>
            <a:ext cx="4812600" cy="3745124"/>
            <a:chOff x="4608368" y="1704109"/>
            <a:chExt cx="5195455" cy="330430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1B067CB-3AE5-9548-9D77-F2A2A2C8F892}"/>
                </a:ext>
              </a:extLst>
            </p:cNvPr>
            <p:cNvGrpSpPr/>
            <p:nvPr/>
          </p:nvGrpSpPr>
          <p:grpSpPr>
            <a:xfrm>
              <a:off x="4655400" y="1780075"/>
              <a:ext cx="5099988" cy="3170855"/>
              <a:chOff x="655520" y="836712"/>
              <a:chExt cx="7804912" cy="561662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6AED2D-0632-5147-8BB3-75132FC1428A}"/>
                  </a:ext>
                </a:extLst>
              </p:cNvPr>
              <p:cNvSpPr/>
              <p:nvPr/>
            </p:nvSpPr>
            <p:spPr>
              <a:xfrm>
                <a:off x="655520" y="4941168"/>
                <a:ext cx="1224136" cy="3600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67" b="1" dirty="0"/>
                  <a:t>达拉斯</a:t>
                </a: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3269ECB-C169-384A-AFC4-BC9118F6ADEA}"/>
                  </a:ext>
                </a:extLst>
              </p:cNvPr>
              <p:cNvGrpSpPr/>
              <p:nvPr/>
            </p:nvGrpSpPr>
            <p:grpSpPr>
              <a:xfrm>
                <a:off x="1267588" y="836712"/>
                <a:ext cx="7192844" cy="5616624"/>
                <a:chOff x="1267588" y="836712"/>
                <a:chExt cx="7192844" cy="5616624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74C1C00-A060-7B4B-B710-33FCB3062B58}"/>
                    </a:ext>
                  </a:extLst>
                </p:cNvPr>
                <p:cNvSpPr/>
                <p:nvPr/>
              </p:nvSpPr>
              <p:spPr>
                <a:xfrm>
                  <a:off x="4250060" y="3140968"/>
                  <a:ext cx="1195561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篮球球队</a:t>
                  </a: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5261F9B-AA6C-BE42-A856-403308E93116}"/>
                    </a:ext>
                  </a:extLst>
                </p:cNvPr>
                <p:cNvSpPr/>
                <p:nvPr/>
              </p:nvSpPr>
              <p:spPr>
                <a:xfrm>
                  <a:off x="3529980" y="4005064"/>
                  <a:ext cx="115212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67" b="1" dirty="0">
                      <a:solidFill>
                        <a:srgbClr val="000000"/>
                      </a:solidFill>
                    </a:rPr>
                    <a:t>NBA</a:t>
                  </a:r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球队</a:t>
                  </a:r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4715569D-4D9C-244E-A4F6-EC0CE8A99C02}"/>
                    </a:ext>
                  </a:extLst>
                </p:cNvPr>
                <p:cNvSpPr/>
                <p:nvPr/>
              </p:nvSpPr>
              <p:spPr>
                <a:xfrm>
                  <a:off x="5008240" y="4005064"/>
                  <a:ext cx="1152128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67" b="1" dirty="0">
                      <a:solidFill>
                        <a:srgbClr val="000000"/>
                      </a:solidFill>
                    </a:rPr>
                    <a:t>CBA</a:t>
                  </a:r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球队</a:t>
                  </a: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769DAEA9-365C-C84E-89B8-0C94F06FFE9B}"/>
                    </a:ext>
                  </a:extLst>
                </p:cNvPr>
                <p:cNvSpPr/>
                <p:nvPr/>
              </p:nvSpPr>
              <p:spPr>
                <a:xfrm>
                  <a:off x="2123728" y="4941168"/>
                  <a:ext cx="902196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小牛队</a:t>
                  </a: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E308C2C-8AC0-7848-A1E8-9661E3BD2D20}"/>
                    </a:ext>
                  </a:extLst>
                </p:cNvPr>
                <p:cNvSpPr/>
                <p:nvPr/>
              </p:nvSpPr>
              <p:spPr>
                <a:xfrm>
                  <a:off x="3203848" y="4941168"/>
                  <a:ext cx="902196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湖人队</a:t>
                  </a: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F352E1E-F9E1-8E46-A7C1-E5DCC6E3A534}"/>
                    </a:ext>
                  </a:extLst>
                </p:cNvPr>
                <p:cNvSpPr/>
                <p:nvPr/>
              </p:nvSpPr>
              <p:spPr>
                <a:xfrm>
                  <a:off x="4283968" y="4941168"/>
                  <a:ext cx="902196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热火队</a:t>
                  </a: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28E3F9AA-2D5A-7E45-985C-2D476E161917}"/>
                    </a:ext>
                  </a:extLst>
                </p:cNvPr>
                <p:cNvSpPr/>
                <p:nvPr/>
              </p:nvSpPr>
              <p:spPr>
                <a:xfrm>
                  <a:off x="6228184" y="4941168"/>
                  <a:ext cx="686172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67" b="1" dirty="0">
                      <a:solidFill>
                        <a:srgbClr val="000000"/>
                      </a:solidFill>
                    </a:rPr>
                    <a:t>……</a:t>
                  </a:r>
                  <a:endParaRPr lang="zh-CN" altLang="en-US" sz="1067" b="1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17" name="肘形连接符 16">
                  <a:extLst>
                    <a:ext uri="{FF2B5EF4-FFF2-40B4-BE49-F238E27FC236}">
                      <a16:creationId xmlns:a16="http://schemas.microsoft.com/office/drawing/2014/main" id="{4F72073A-A53A-AA4D-8B22-6EBC86310F61}"/>
                    </a:ext>
                  </a:extLst>
                </p:cNvPr>
                <p:cNvCxnSpPr>
                  <a:stCxn id="10" idx="2"/>
                  <a:endCxn id="11" idx="0"/>
                </p:cNvCxnSpPr>
                <p:nvPr/>
              </p:nvCxnSpPr>
              <p:spPr>
                <a:xfrm rot="5400000">
                  <a:off x="4224915" y="3382138"/>
                  <a:ext cx="504056" cy="741797"/>
                </a:xfrm>
                <a:prstGeom prst="bentConnector3">
                  <a:avLst>
                    <a:gd name="adj1" fmla="val 50000"/>
                  </a:avLst>
                </a:prstGeom>
                <a:ln w="28575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肘形连接符 17">
                  <a:extLst>
                    <a:ext uri="{FF2B5EF4-FFF2-40B4-BE49-F238E27FC236}">
                      <a16:creationId xmlns:a16="http://schemas.microsoft.com/office/drawing/2014/main" id="{874986ED-430E-2E4C-AAEF-AE26C171317F}"/>
                    </a:ext>
                  </a:extLst>
                </p:cNvPr>
                <p:cNvCxnSpPr>
                  <a:stCxn id="11" idx="2"/>
                  <a:endCxn id="13" idx="0"/>
                </p:cNvCxnSpPr>
                <p:nvPr/>
              </p:nvCxnSpPr>
              <p:spPr>
                <a:xfrm rot="5400000">
                  <a:off x="3052403" y="3887527"/>
                  <a:ext cx="576064" cy="1531218"/>
                </a:xfrm>
                <a:prstGeom prst="bentConnector3">
                  <a:avLst>
                    <a:gd name="adj1" fmla="val 50000"/>
                  </a:avLst>
                </a:prstGeom>
                <a:ln w="28575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肘形连接符 18">
                  <a:extLst>
                    <a:ext uri="{FF2B5EF4-FFF2-40B4-BE49-F238E27FC236}">
                      <a16:creationId xmlns:a16="http://schemas.microsoft.com/office/drawing/2014/main" id="{DB872ECA-690F-4F44-AF17-6F7F440FE03B}"/>
                    </a:ext>
                  </a:extLst>
                </p:cNvPr>
                <p:cNvCxnSpPr>
                  <a:stCxn id="11" idx="2"/>
                  <a:endCxn id="14" idx="0"/>
                </p:cNvCxnSpPr>
                <p:nvPr/>
              </p:nvCxnSpPr>
              <p:spPr>
                <a:xfrm rot="5400000">
                  <a:off x="3592463" y="4427587"/>
                  <a:ext cx="576064" cy="451098"/>
                </a:xfrm>
                <a:prstGeom prst="bentConnector3">
                  <a:avLst>
                    <a:gd name="adj1" fmla="val 50000"/>
                  </a:avLst>
                </a:prstGeom>
                <a:ln w="28575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肘形连接符 19">
                  <a:extLst>
                    <a:ext uri="{FF2B5EF4-FFF2-40B4-BE49-F238E27FC236}">
                      <a16:creationId xmlns:a16="http://schemas.microsoft.com/office/drawing/2014/main" id="{FE964BF5-AA04-3F4F-990A-798FCDF26E39}"/>
                    </a:ext>
                  </a:extLst>
                </p:cNvPr>
                <p:cNvCxnSpPr>
                  <a:stCxn id="11" idx="2"/>
                  <a:endCxn id="15" idx="0"/>
                </p:cNvCxnSpPr>
                <p:nvPr/>
              </p:nvCxnSpPr>
              <p:spPr>
                <a:xfrm rot="16200000" flipH="1">
                  <a:off x="4132523" y="4338625"/>
                  <a:ext cx="576064" cy="629022"/>
                </a:xfrm>
                <a:prstGeom prst="bentConnector3">
                  <a:avLst>
                    <a:gd name="adj1" fmla="val 50000"/>
                  </a:avLst>
                </a:prstGeom>
                <a:ln w="28575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肘形连接符 20">
                  <a:extLst>
                    <a:ext uri="{FF2B5EF4-FFF2-40B4-BE49-F238E27FC236}">
                      <a16:creationId xmlns:a16="http://schemas.microsoft.com/office/drawing/2014/main" id="{F3343AB8-A065-3E4E-9AB3-D0A8742E4A8A}"/>
                    </a:ext>
                  </a:extLst>
                </p:cNvPr>
                <p:cNvCxnSpPr>
                  <a:stCxn id="11" idx="2"/>
                  <a:endCxn id="16" idx="0"/>
                </p:cNvCxnSpPr>
                <p:nvPr/>
              </p:nvCxnSpPr>
              <p:spPr>
                <a:xfrm rot="16200000" flipH="1">
                  <a:off x="5050625" y="3420523"/>
                  <a:ext cx="576064" cy="2465226"/>
                </a:xfrm>
                <a:prstGeom prst="bentConnector3">
                  <a:avLst>
                    <a:gd name="adj1" fmla="val 50000"/>
                  </a:avLst>
                </a:prstGeom>
                <a:ln w="28575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肘形连接符 21">
                  <a:extLst>
                    <a:ext uri="{FF2B5EF4-FFF2-40B4-BE49-F238E27FC236}">
                      <a16:creationId xmlns:a16="http://schemas.microsoft.com/office/drawing/2014/main" id="{346E4502-6343-814A-8C1F-125C104201EB}"/>
                    </a:ext>
                  </a:extLst>
                </p:cNvPr>
                <p:cNvCxnSpPr>
                  <a:stCxn id="10" idx="2"/>
                  <a:endCxn id="12" idx="0"/>
                </p:cNvCxnSpPr>
                <p:nvPr/>
              </p:nvCxnSpPr>
              <p:spPr>
                <a:xfrm rot="16200000" flipH="1">
                  <a:off x="4964044" y="3384804"/>
                  <a:ext cx="504056" cy="736463"/>
                </a:xfrm>
                <a:prstGeom prst="bentConnector3">
                  <a:avLst>
                    <a:gd name="adj1" fmla="val 50000"/>
                  </a:avLst>
                </a:prstGeom>
                <a:ln w="28575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EB91BD80-98C1-E943-928D-47D712988A8F}"/>
                    </a:ext>
                  </a:extLst>
                </p:cNvPr>
                <p:cNvSpPr/>
                <p:nvPr/>
              </p:nvSpPr>
              <p:spPr>
                <a:xfrm>
                  <a:off x="7236296" y="4941168"/>
                  <a:ext cx="1224136" cy="36004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660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/>
                    <a:t>马克</a:t>
                  </a:r>
                  <a:r>
                    <a:rPr lang="en-US" altLang="zh-CN" sz="1067" b="1" dirty="0"/>
                    <a:t>·</a:t>
                  </a:r>
                  <a:r>
                    <a:rPr lang="zh-CN" altLang="en-US" sz="1067" b="1" dirty="0"/>
                    <a:t>库班</a:t>
                  </a: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55732BD-C1E1-4642-A307-F487D1D10784}"/>
                    </a:ext>
                  </a:extLst>
                </p:cNvPr>
                <p:cNvSpPr/>
                <p:nvPr/>
              </p:nvSpPr>
              <p:spPr>
                <a:xfrm>
                  <a:off x="7273136" y="836712"/>
                  <a:ext cx="1152128" cy="36004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660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/>
                    <a:t>人</a:t>
                  </a:r>
                </a:p>
              </p:txBody>
            </p:sp>
            <p:cxnSp>
              <p:nvCxnSpPr>
                <p:cNvPr id="25" name="直接箭头连接符 22">
                  <a:extLst>
                    <a:ext uri="{FF2B5EF4-FFF2-40B4-BE49-F238E27FC236}">
                      <a16:creationId xmlns:a16="http://schemas.microsoft.com/office/drawing/2014/main" id="{9371CBA3-FBBC-3F4A-ABD7-D45A697F7ACD}"/>
                    </a:ext>
                  </a:extLst>
                </p:cNvPr>
                <p:cNvCxnSpPr>
                  <a:stCxn id="24" idx="2"/>
                  <a:endCxn id="49" idx="0"/>
                </p:cNvCxnSpPr>
                <p:nvPr/>
              </p:nvCxnSpPr>
              <p:spPr>
                <a:xfrm>
                  <a:off x="7849200" y="1196752"/>
                  <a:ext cx="4688" cy="1368152"/>
                </a:xfrm>
                <a:prstGeom prst="straightConnector1">
                  <a:avLst/>
                </a:prstGeom>
                <a:ln w="28575">
                  <a:solidFill>
                    <a:srgbClr val="660066"/>
                  </a:solidFill>
                  <a:prstDash val="sysDash"/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C7E90420-D6F5-1543-B683-4AACC2CBD836}"/>
                    </a:ext>
                  </a:extLst>
                </p:cNvPr>
                <p:cNvSpPr/>
                <p:nvPr/>
              </p:nvSpPr>
              <p:spPr>
                <a:xfrm>
                  <a:off x="5004048" y="6093296"/>
                  <a:ext cx="950961" cy="36004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/>
                    <a:t>老板</a:t>
                  </a: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C0081CC-8B1A-F049-BC12-66A754012D3A}"/>
                    </a:ext>
                  </a:extLst>
                </p:cNvPr>
                <p:cNvSpPr/>
                <p:nvPr/>
              </p:nvSpPr>
              <p:spPr>
                <a:xfrm>
                  <a:off x="1619672" y="3068960"/>
                  <a:ext cx="1152128" cy="360040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/>
                    <a:t>城市</a:t>
                  </a:r>
                </a:p>
              </p:txBody>
            </p:sp>
            <p:cxnSp>
              <p:nvCxnSpPr>
                <p:cNvPr id="28" name="直接箭头连接符 25">
                  <a:extLst>
                    <a:ext uri="{FF2B5EF4-FFF2-40B4-BE49-F238E27FC236}">
                      <a16:creationId xmlns:a16="http://schemas.microsoft.com/office/drawing/2014/main" id="{39EE175D-80EE-914A-809A-FE3141FB1C9F}"/>
                    </a:ext>
                  </a:extLst>
                </p:cNvPr>
                <p:cNvCxnSpPr>
                  <a:stCxn id="27" idx="2"/>
                  <a:endCxn id="8" idx="0"/>
                </p:cNvCxnSpPr>
                <p:nvPr/>
              </p:nvCxnSpPr>
              <p:spPr>
                <a:xfrm flipH="1">
                  <a:off x="1267588" y="3429000"/>
                  <a:ext cx="928148" cy="1512168"/>
                </a:xfrm>
                <a:prstGeom prst="straightConnector1">
                  <a:avLst/>
                </a:prstGeom>
                <a:ln w="28575">
                  <a:solidFill>
                    <a:schemeClr val="accent3">
                      <a:lumMod val="50000"/>
                    </a:schemeClr>
                  </a:solidFill>
                  <a:prstDash val="sysDash"/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2C3258BA-0866-E847-A6AE-E4B037DE98EA}"/>
                    </a:ext>
                  </a:extLst>
                </p:cNvPr>
                <p:cNvSpPr/>
                <p:nvPr/>
              </p:nvSpPr>
              <p:spPr>
                <a:xfrm>
                  <a:off x="1475656" y="6021288"/>
                  <a:ext cx="950961" cy="36004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/>
                    <a:t>基地</a:t>
                  </a: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6ABE65B3-7180-4742-B31A-1D4540EE0558}"/>
                    </a:ext>
                  </a:extLst>
                </p:cNvPr>
                <p:cNvSpPr/>
                <p:nvPr/>
              </p:nvSpPr>
              <p:spPr>
                <a:xfrm>
                  <a:off x="5292080" y="2420888"/>
                  <a:ext cx="1195561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球队</a:t>
                  </a: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E58A954-7657-5849-8B7A-96C057CDC410}"/>
                    </a:ext>
                  </a:extLst>
                </p:cNvPr>
                <p:cNvSpPr/>
                <p:nvPr/>
              </p:nvSpPr>
              <p:spPr>
                <a:xfrm>
                  <a:off x="5292080" y="1700808"/>
                  <a:ext cx="1195561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机构</a:t>
                  </a:r>
                </a:p>
              </p:txBody>
            </p:sp>
            <p:cxnSp>
              <p:nvCxnSpPr>
                <p:cNvPr id="32" name="直接箭头连接符 29">
                  <a:extLst>
                    <a:ext uri="{FF2B5EF4-FFF2-40B4-BE49-F238E27FC236}">
                      <a16:creationId xmlns:a16="http://schemas.microsoft.com/office/drawing/2014/main" id="{09ACCDE1-9A36-BA4A-AA72-6EF4B44A1166}"/>
                    </a:ext>
                  </a:extLst>
                </p:cNvPr>
                <p:cNvCxnSpPr>
                  <a:stCxn id="30" idx="0"/>
                  <a:endCxn id="31" idx="2"/>
                </p:cNvCxnSpPr>
                <p:nvPr/>
              </p:nvCxnSpPr>
              <p:spPr>
                <a:xfrm flipV="1">
                  <a:off x="5889861" y="2060848"/>
                  <a:ext cx="0" cy="360040"/>
                </a:xfrm>
                <a:prstGeom prst="straightConnector1">
                  <a:avLst/>
                </a:prstGeom>
                <a:ln w="28575">
                  <a:prstDash val="sysDash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肘形连接符 32">
                  <a:extLst>
                    <a:ext uri="{FF2B5EF4-FFF2-40B4-BE49-F238E27FC236}">
                      <a16:creationId xmlns:a16="http://schemas.microsoft.com/office/drawing/2014/main" id="{A36FC295-2DE7-0449-8EC3-9822B901FE56}"/>
                    </a:ext>
                  </a:extLst>
                </p:cNvPr>
                <p:cNvCxnSpPr>
                  <a:stCxn id="30" idx="2"/>
                  <a:endCxn id="10" idx="0"/>
                </p:cNvCxnSpPr>
                <p:nvPr/>
              </p:nvCxnSpPr>
              <p:spPr>
                <a:xfrm rot="5400000">
                  <a:off x="5188831" y="2439938"/>
                  <a:ext cx="360040" cy="1042020"/>
                </a:xfrm>
                <a:prstGeom prst="bentConnector3">
                  <a:avLst>
                    <a:gd name="adj1" fmla="val 50000"/>
                  </a:avLst>
                </a:prstGeom>
                <a:ln w="28575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A2C89DF-D515-1242-8974-3DB32BCCCDE4}"/>
                    </a:ext>
                  </a:extLst>
                </p:cNvPr>
                <p:cNvSpPr/>
                <p:nvPr/>
              </p:nvSpPr>
              <p:spPr>
                <a:xfrm>
                  <a:off x="3347864" y="1700808"/>
                  <a:ext cx="1152128" cy="360040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/>
                    <a:t>地点</a:t>
                  </a:r>
                </a:p>
              </p:txBody>
            </p:sp>
            <p:cxnSp>
              <p:nvCxnSpPr>
                <p:cNvPr id="35" name="直接箭头连接符 32">
                  <a:extLst>
                    <a:ext uri="{FF2B5EF4-FFF2-40B4-BE49-F238E27FC236}">
                      <a16:creationId xmlns:a16="http://schemas.microsoft.com/office/drawing/2014/main" id="{1689E5D8-7A57-5640-B6CF-76D4CE5EFF93}"/>
                    </a:ext>
                  </a:extLst>
                </p:cNvPr>
                <p:cNvCxnSpPr>
                  <a:stCxn id="34" idx="2"/>
                  <a:endCxn id="27" idx="0"/>
                </p:cNvCxnSpPr>
                <p:nvPr/>
              </p:nvCxnSpPr>
              <p:spPr>
                <a:xfrm flipH="1">
                  <a:off x="2195736" y="2060848"/>
                  <a:ext cx="1728192" cy="1008112"/>
                </a:xfrm>
                <a:prstGeom prst="straightConnector1">
                  <a:avLst/>
                </a:prstGeom>
                <a:ln w="28575">
                  <a:solidFill>
                    <a:schemeClr val="accent3">
                      <a:lumMod val="50000"/>
                    </a:schemeClr>
                  </a:solidFill>
                  <a:prstDash val="sysDash"/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732ECA6-636B-4C4C-A304-E1ECA0EDDD48}"/>
                    </a:ext>
                  </a:extLst>
                </p:cNvPr>
                <p:cNvSpPr/>
                <p:nvPr/>
              </p:nvSpPr>
              <p:spPr>
                <a:xfrm>
                  <a:off x="5346504" y="4941168"/>
                  <a:ext cx="720080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小牛</a:t>
                  </a:r>
                </a:p>
              </p:txBody>
            </p:sp>
            <p:cxnSp>
              <p:nvCxnSpPr>
                <p:cNvPr id="37" name="直接箭头连接符 34">
                  <a:extLst>
                    <a:ext uri="{FF2B5EF4-FFF2-40B4-BE49-F238E27FC236}">
                      <a16:creationId xmlns:a16="http://schemas.microsoft.com/office/drawing/2014/main" id="{12056E20-E654-4445-8AC7-375CBB3D3AF5}"/>
                    </a:ext>
                  </a:extLst>
                </p:cNvPr>
                <p:cNvCxnSpPr>
                  <a:stCxn id="13" idx="2"/>
                  <a:endCxn id="29" idx="7"/>
                </p:cNvCxnSpPr>
                <p:nvPr/>
              </p:nvCxnSpPr>
              <p:spPr>
                <a:xfrm flipH="1">
                  <a:off x="2287352" y="5301208"/>
                  <a:ext cx="287474" cy="772807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箭头连接符 35">
                  <a:extLst>
                    <a:ext uri="{FF2B5EF4-FFF2-40B4-BE49-F238E27FC236}">
                      <a16:creationId xmlns:a16="http://schemas.microsoft.com/office/drawing/2014/main" id="{5B9301DA-716A-B241-B7A9-45E09D6E0619}"/>
                    </a:ext>
                  </a:extLst>
                </p:cNvPr>
                <p:cNvCxnSpPr>
                  <a:stCxn id="29" idx="1"/>
                  <a:endCxn id="8" idx="2"/>
                </p:cNvCxnSpPr>
                <p:nvPr/>
              </p:nvCxnSpPr>
              <p:spPr>
                <a:xfrm flipH="1" flipV="1">
                  <a:off x="1267588" y="5301208"/>
                  <a:ext cx="347333" cy="772807"/>
                </a:xfrm>
                <a:prstGeom prst="straightConnector1">
                  <a:avLst/>
                </a:prstGeom>
                <a:ln w="28575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21B45795-C33D-D342-8381-CBB3D0E975E3}"/>
                    </a:ext>
                  </a:extLst>
                </p:cNvPr>
                <p:cNvSpPr/>
                <p:nvPr/>
              </p:nvSpPr>
              <p:spPr>
                <a:xfrm>
                  <a:off x="3707904" y="5589240"/>
                  <a:ext cx="950961" cy="36004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67" b="1" dirty="0"/>
                    <a:t>=</a:t>
                  </a:r>
                  <a:endParaRPr lang="zh-CN" altLang="en-US" sz="1067" b="1" dirty="0"/>
                </a:p>
              </p:txBody>
            </p:sp>
            <p:cxnSp>
              <p:nvCxnSpPr>
                <p:cNvPr id="40" name="肘形连接符 39">
                  <a:extLst>
                    <a:ext uri="{FF2B5EF4-FFF2-40B4-BE49-F238E27FC236}">
                      <a16:creationId xmlns:a16="http://schemas.microsoft.com/office/drawing/2014/main" id="{0DC42246-CCD8-8A43-B498-83A3E38F5087}"/>
                    </a:ext>
                  </a:extLst>
                </p:cNvPr>
                <p:cNvCxnSpPr>
                  <a:stCxn id="11" idx="2"/>
                  <a:endCxn id="36" idx="0"/>
                </p:cNvCxnSpPr>
                <p:nvPr/>
              </p:nvCxnSpPr>
              <p:spPr>
                <a:xfrm rot="16200000" flipH="1">
                  <a:off x="4618262" y="3852886"/>
                  <a:ext cx="576064" cy="1600500"/>
                </a:xfrm>
                <a:prstGeom prst="bentConnector3">
                  <a:avLst>
                    <a:gd name="adj1" fmla="val 50000"/>
                  </a:avLst>
                </a:prstGeom>
                <a:ln w="28575"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形状 104">
                  <a:extLst>
                    <a:ext uri="{FF2B5EF4-FFF2-40B4-BE49-F238E27FC236}">
                      <a16:creationId xmlns:a16="http://schemas.microsoft.com/office/drawing/2014/main" id="{B4E31BC3-E15D-7E47-A88B-2FECC5741A87}"/>
                    </a:ext>
                  </a:extLst>
                </p:cNvPr>
                <p:cNvCxnSpPr>
                  <a:stCxn id="36" idx="2"/>
                  <a:endCxn id="39" idx="6"/>
                </p:cNvCxnSpPr>
                <p:nvPr/>
              </p:nvCxnSpPr>
              <p:spPr>
                <a:xfrm rot="5400000">
                  <a:off x="4948679" y="5011395"/>
                  <a:ext cx="468052" cy="1047679"/>
                </a:xfrm>
                <a:prstGeom prst="curvedConnector2">
                  <a:avLst/>
                </a:prstGeom>
                <a:ln w="28575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形状 105">
                  <a:extLst>
                    <a:ext uri="{FF2B5EF4-FFF2-40B4-BE49-F238E27FC236}">
                      <a16:creationId xmlns:a16="http://schemas.microsoft.com/office/drawing/2014/main" id="{81FFB80E-67F1-2440-8355-9ACC4DAA2ED1}"/>
                    </a:ext>
                  </a:extLst>
                </p:cNvPr>
                <p:cNvCxnSpPr>
                  <a:stCxn id="39" idx="2"/>
                  <a:endCxn id="13" idx="2"/>
                </p:cNvCxnSpPr>
                <p:nvPr/>
              </p:nvCxnSpPr>
              <p:spPr>
                <a:xfrm rot="10800000">
                  <a:off x="2574826" y="5301208"/>
                  <a:ext cx="1133078" cy="468052"/>
                </a:xfrm>
                <a:prstGeom prst="curvedConnector2">
                  <a:avLst/>
                </a:prstGeom>
                <a:ln w="28575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形状 108">
                  <a:extLst>
                    <a:ext uri="{FF2B5EF4-FFF2-40B4-BE49-F238E27FC236}">
                      <a16:creationId xmlns:a16="http://schemas.microsoft.com/office/drawing/2014/main" id="{8DAAB9AF-DF55-C84C-AF0D-757063FF3D28}"/>
                    </a:ext>
                  </a:extLst>
                </p:cNvPr>
                <p:cNvCxnSpPr>
                  <a:stCxn id="13" idx="2"/>
                  <a:endCxn id="26" idx="2"/>
                </p:cNvCxnSpPr>
                <p:nvPr/>
              </p:nvCxnSpPr>
              <p:spPr>
                <a:xfrm rot="16200000" flipH="1">
                  <a:off x="3303383" y="4572651"/>
                  <a:ext cx="972108" cy="2429222"/>
                </a:xfrm>
                <a:prstGeom prst="curvedConnector2">
                  <a:avLst/>
                </a:prstGeom>
                <a:ln w="28575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形状 112">
                  <a:extLst>
                    <a:ext uri="{FF2B5EF4-FFF2-40B4-BE49-F238E27FC236}">
                      <a16:creationId xmlns:a16="http://schemas.microsoft.com/office/drawing/2014/main" id="{33CE9F19-31F9-414F-BB92-A1777F93835D}"/>
                    </a:ext>
                  </a:extLst>
                </p:cNvPr>
                <p:cNvCxnSpPr>
                  <a:stCxn id="26" idx="6"/>
                  <a:endCxn id="23" idx="2"/>
                </p:cNvCxnSpPr>
                <p:nvPr/>
              </p:nvCxnSpPr>
              <p:spPr>
                <a:xfrm flipV="1">
                  <a:off x="5955009" y="5301208"/>
                  <a:ext cx="1893355" cy="972108"/>
                </a:xfrm>
                <a:prstGeom prst="curvedConnector2">
                  <a:avLst/>
                </a:prstGeom>
                <a:ln w="28575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41E2B11-0DB8-C449-A3C0-00DA76D0FD84}"/>
                    </a:ext>
                  </a:extLst>
                </p:cNvPr>
                <p:cNvSpPr/>
                <p:nvPr/>
              </p:nvSpPr>
              <p:spPr>
                <a:xfrm>
                  <a:off x="5292080" y="836712"/>
                  <a:ext cx="1195561" cy="3600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>
                      <a:solidFill>
                        <a:srgbClr val="000000"/>
                      </a:solidFill>
                    </a:rPr>
                    <a:t>抽象事物</a:t>
                  </a:r>
                </a:p>
              </p:txBody>
            </p:sp>
            <p:cxnSp>
              <p:nvCxnSpPr>
                <p:cNvPr id="46" name="直接箭头连接符 43">
                  <a:extLst>
                    <a:ext uri="{FF2B5EF4-FFF2-40B4-BE49-F238E27FC236}">
                      <a16:creationId xmlns:a16="http://schemas.microsoft.com/office/drawing/2014/main" id="{F6582C7F-B5E2-6C45-B51A-BDDE00727540}"/>
                    </a:ext>
                  </a:extLst>
                </p:cNvPr>
                <p:cNvCxnSpPr>
                  <a:stCxn id="31" idx="0"/>
                  <a:endCxn id="45" idx="2"/>
                </p:cNvCxnSpPr>
                <p:nvPr/>
              </p:nvCxnSpPr>
              <p:spPr>
                <a:xfrm flipV="1">
                  <a:off x="5889861" y="1196752"/>
                  <a:ext cx="0" cy="504056"/>
                </a:xfrm>
                <a:prstGeom prst="straightConnector1">
                  <a:avLst/>
                </a:prstGeom>
                <a:ln w="28575">
                  <a:prstDash val="sysDash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3C44E796-09B7-524C-AE6D-CC0C98F0F7A3}"/>
                    </a:ext>
                  </a:extLst>
                </p:cNvPr>
                <p:cNvSpPr/>
                <p:nvPr/>
              </p:nvSpPr>
              <p:spPr>
                <a:xfrm>
                  <a:off x="3347864" y="836712"/>
                  <a:ext cx="1152128" cy="360040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/>
                    <a:t>时空</a:t>
                  </a:r>
                </a:p>
              </p:txBody>
            </p:sp>
            <p:cxnSp>
              <p:nvCxnSpPr>
                <p:cNvPr id="48" name="直接箭头连接符 45">
                  <a:extLst>
                    <a:ext uri="{FF2B5EF4-FFF2-40B4-BE49-F238E27FC236}">
                      <a16:creationId xmlns:a16="http://schemas.microsoft.com/office/drawing/2014/main" id="{6A8EC725-3A73-B747-BFC6-B216B02530FE}"/>
                    </a:ext>
                  </a:extLst>
                </p:cNvPr>
                <p:cNvCxnSpPr>
                  <a:stCxn id="47" idx="2"/>
                  <a:endCxn id="34" idx="0"/>
                </p:cNvCxnSpPr>
                <p:nvPr/>
              </p:nvCxnSpPr>
              <p:spPr>
                <a:xfrm>
                  <a:off x="3923928" y="1196752"/>
                  <a:ext cx="0" cy="504056"/>
                </a:xfrm>
                <a:prstGeom prst="straightConnector1">
                  <a:avLst/>
                </a:prstGeom>
                <a:ln w="28575">
                  <a:solidFill>
                    <a:schemeClr val="accent3">
                      <a:lumMod val="50000"/>
                    </a:schemeClr>
                  </a:solidFill>
                  <a:prstDash val="sysDash"/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7F351298-7929-9543-9114-C110E4632A9A}"/>
                    </a:ext>
                  </a:extLst>
                </p:cNvPr>
                <p:cNvSpPr/>
                <p:nvPr/>
              </p:nvSpPr>
              <p:spPr>
                <a:xfrm>
                  <a:off x="7277824" y="2564904"/>
                  <a:ext cx="1152128" cy="36004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6600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67" b="1" dirty="0"/>
                    <a:t>人物</a:t>
                  </a:r>
                </a:p>
              </p:txBody>
            </p:sp>
            <p:cxnSp>
              <p:nvCxnSpPr>
                <p:cNvPr id="50" name="直接箭头连接符 47">
                  <a:extLst>
                    <a:ext uri="{FF2B5EF4-FFF2-40B4-BE49-F238E27FC236}">
                      <a16:creationId xmlns:a16="http://schemas.microsoft.com/office/drawing/2014/main" id="{1CEE3D09-1354-BC48-8455-9202FD84F879}"/>
                    </a:ext>
                  </a:extLst>
                </p:cNvPr>
                <p:cNvCxnSpPr>
                  <a:stCxn id="49" idx="2"/>
                  <a:endCxn id="23" idx="0"/>
                </p:cNvCxnSpPr>
                <p:nvPr/>
              </p:nvCxnSpPr>
              <p:spPr>
                <a:xfrm flipH="1">
                  <a:off x="7848364" y="2924944"/>
                  <a:ext cx="5524" cy="2016224"/>
                </a:xfrm>
                <a:prstGeom prst="straightConnector1">
                  <a:avLst/>
                </a:prstGeom>
                <a:ln w="28575">
                  <a:solidFill>
                    <a:srgbClr val="660066"/>
                  </a:solidFill>
                  <a:prstDash val="sysDash"/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2D58443-1302-FD4B-BC44-7926DF0972F3}"/>
                </a:ext>
              </a:extLst>
            </p:cNvPr>
            <p:cNvSpPr/>
            <p:nvPr/>
          </p:nvSpPr>
          <p:spPr>
            <a:xfrm>
              <a:off x="4608368" y="1704109"/>
              <a:ext cx="5195455" cy="33043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/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AB59E9C7-D9CE-D54D-97E2-41C5E5593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1" y="2130112"/>
            <a:ext cx="3702495" cy="3382645"/>
          </a:xfrm>
          <a:prstGeom prst="rect">
            <a:avLst/>
          </a:prstGeom>
          <a:ln>
            <a:solidFill>
              <a:srgbClr val="005EAC"/>
            </a:solidFill>
          </a:ln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754A779A-D564-9F47-B714-90DBCD6AEA29}"/>
              </a:ext>
            </a:extLst>
          </p:cNvPr>
          <p:cNvSpPr txBox="1"/>
          <p:nvPr/>
        </p:nvSpPr>
        <p:spPr>
          <a:xfrm>
            <a:off x="3066648" y="6021744"/>
            <a:ext cx="389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知识图谱构建</a:t>
            </a:r>
            <a:r>
              <a:rPr lang="en-US" altLang="zh-CN" dirty="0"/>
              <a:t>-《</a:t>
            </a:r>
            <a:r>
              <a:rPr lang="zh-CN" altLang="en-US" dirty="0"/>
              <a:t>大词林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75D72EE-BAF5-6044-A16A-C303ACCBFBA6}"/>
              </a:ext>
            </a:extLst>
          </p:cNvPr>
          <p:cNvSpPr txBox="1"/>
          <p:nvPr/>
        </p:nvSpPr>
        <p:spPr>
          <a:xfrm>
            <a:off x="9101835" y="5973169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阅读理解</a:t>
            </a:r>
            <a:r>
              <a:rPr lang="en-US" altLang="zh-CN" dirty="0"/>
              <a:t>-</a:t>
            </a:r>
            <a:r>
              <a:rPr lang="zh-CN" altLang="en-US" dirty="0"/>
              <a:t>云知医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769FE90A-F8A1-5E48-BA03-D5FC14FDF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385" y="1757656"/>
            <a:ext cx="2214464" cy="39875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063697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37940-314D-E341-88A3-B95192F8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情感计算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D9D7F5-7BD6-B945-B6AF-708E7EA0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52E4988-41F6-4AA7-8BD2-0F3CF608FEC1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CF15106-9A3E-CA4B-A1A2-EEDE0877897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62764" y="1302166"/>
            <a:ext cx="8231464" cy="541931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0666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评论分析</a:t>
            </a:r>
            <a:endParaRPr lang="en-US" altLang="zh-CN" sz="10666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情感分类</a:t>
            </a:r>
            <a:endParaRPr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情感信息抽取</a:t>
            </a:r>
          </a:p>
          <a:p>
            <a:pPr>
              <a:lnSpc>
                <a:spcPct val="120000"/>
              </a:lnSpc>
            </a:pPr>
            <a:r>
              <a:rPr lang="zh-CN" altLang="en-US" sz="10666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舆情分析</a:t>
            </a:r>
            <a:endParaRPr lang="en-US" altLang="zh-CN" sz="10666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情绪分类</a:t>
            </a:r>
            <a:endParaRPr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情感原因发现</a:t>
            </a:r>
          </a:p>
          <a:p>
            <a:pPr>
              <a:lnSpc>
                <a:spcPct val="120000"/>
              </a:lnSpc>
            </a:pPr>
            <a:r>
              <a:rPr lang="zh-CN" altLang="en-US" sz="10666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多模态情感</a:t>
            </a:r>
            <a:endParaRPr lang="en-US" altLang="zh-CN" sz="10666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模态情感表示</a:t>
            </a:r>
            <a:endParaRPr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细粒度模态情感分析</a:t>
            </a:r>
          </a:p>
          <a:p>
            <a:pPr>
              <a:lnSpc>
                <a:spcPct val="120000"/>
              </a:lnSpc>
            </a:pPr>
            <a:r>
              <a:rPr lang="zh-CN" altLang="en-US" sz="10666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对话情感</a:t>
            </a:r>
            <a:endParaRPr lang="en-US" altLang="zh-CN" sz="10666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对话情感识别</a:t>
            </a:r>
            <a:endParaRPr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对话情感生成</a:t>
            </a:r>
          </a:p>
          <a:p>
            <a:endParaRPr kumimoji="1" lang="zh-CN" altLang="en-US" dirty="0"/>
          </a:p>
        </p:txBody>
      </p:sp>
      <p:sp>
        <p:nvSpPr>
          <p:cNvPr id="46" name="灯片编号占位符 3">
            <a:extLst>
              <a:ext uri="{FF2B5EF4-FFF2-40B4-BE49-F238E27FC236}">
                <a16:creationId xmlns:a16="http://schemas.microsoft.com/office/drawing/2014/main" id="{40970D0E-EEDF-114F-A2E7-54111042E75E}"/>
              </a:ext>
            </a:extLst>
          </p:cNvPr>
          <p:cNvSpPr txBox="1">
            <a:spLocks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00" kern="1200">
                <a:solidFill>
                  <a:srgbClr val="89898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BE070E-8A5C-574D-9106-E141227044CB}" type="slidenum">
              <a:rPr lang="en-US" sz="1200"/>
              <a:pPr/>
              <a:t>16</a:t>
            </a:fld>
            <a:endParaRPr lang="en-US" sz="1200"/>
          </a:p>
        </p:txBody>
      </p:sp>
      <p:grpSp>
        <p:nvGrpSpPr>
          <p:cNvPr id="47" name="Group 5">
            <a:extLst>
              <a:ext uri="{FF2B5EF4-FFF2-40B4-BE49-F238E27FC236}">
                <a16:creationId xmlns:a16="http://schemas.microsoft.com/office/drawing/2014/main" id="{904D4814-CC06-4B41-B279-5FE507ADA41D}"/>
              </a:ext>
            </a:extLst>
          </p:cNvPr>
          <p:cNvGrpSpPr/>
          <p:nvPr/>
        </p:nvGrpSpPr>
        <p:grpSpPr>
          <a:xfrm>
            <a:off x="6306050" y="1555263"/>
            <a:ext cx="5088565" cy="4760711"/>
            <a:chOff x="2987824" y="1206536"/>
            <a:chExt cx="3227969" cy="3143989"/>
          </a:xfrm>
        </p:grpSpPr>
        <p:grpSp>
          <p:nvGrpSpPr>
            <p:cNvPr id="48" name="Group 28">
              <a:extLst>
                <a:ext uri="{FF2B5EF4-FFF2-40B4-BE49-F238E27FC236}">
                  <a16:creationId xmlns:a16="http://schemas.microsoft.com/office/drawing/2014/main" id="{82665B57-A416-5A47-91CE-8CDF73A6F0EA}"/>
                </a:ext>
              </a:extLst>
            </p:cNvPr>
            <p:cNvGrpSpPr/>
            <p:nvPr/>
          </p:nvGrpSpPr>
          <p:grpSpPr>
            <a:xfrm>
              <a:off x="2987824" y="1206536"/>
              <a:ext cx="3227969" cy="3143989"/>
              <a:chOff x="2012623" y="2036983"/>
              <a:chExt cx="5090474" cy="4221519"/>
            </a:xfrm>
          </p:grpSpPr>
          <p:sp>
            <p:nvSpPr>
              <p:cNvPr id="50" name="Rounded Rectangle 30">
                <a:extLst>
                  <a:ext uri="{FF2B5EF4-FFF2-40B4-BE49-F238E27FC236}">
                    <a16:creationId xmlns:a16="http://schemas.microsoft.com/office/drawing/2014/main" id="{9E3ECAF8-B799-7C4C-9F63-1C2B25FDB91D}"/>
                  </a:ext>
                </a:extLst>
              </p:cNvPr>
              <p:cNvSpPr/>
              <p:nvPr/>
            </p:nvSpPr>
            <p:spPr bwMode="auto">
              <a:xfrm>
                <a:off x="4713402" y="5009451"/>
                <a:ext cx="2276573" cy="1249051"/>
              </a:xfrm>
              <a:prstGeom prst="roundRect">
                <a:avLst>
                  <a:gd name="adj" fmla="val 4380"/>
                </a:avLst>
              </a:prstGeom>
              <a:solidFill>
                <a:srgbClr val="C00000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语言认知理论</a:t>
                </a:r>
              </a:p>
              <a:p>
                <a:pPr algn="ctr"/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Rounded Rectangle 31">
                <a:extLst>
                  <a:ext uri="{FF2B5EF4-FFF2-40B4-BE49-F238E27FC236}">
                    <a16:creationId xmlns:a16="http://schemas.microsoft.com/office/drawing/2014/main" id="{B61F10B8-69CE-C242-A94B-0FAF669010F0}"/>
                  </a:ext>
                </a:extLst>
              </p:cNvPr>
              <p:cNvSpPr/>
              <p:nvPr/>
            </p:nvSpPr>
            <p:spPr bwMode="auto">
              <a:xfrm>
                <a:off x="2012623" y="3879131"/>
                <a:ext cx="4977352" cy="502317"/>
              </a:xfrm>
              <a:prstGeom prst="roundRect">
                <a:avLst>
                  <a:gd name="adj" fmla="val 4657"/>
                </a:avLst>
              </a:prstGeom>
              <a:solidFill>
                <a:srgbClr val="C00000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知识计算（理解、生成）</a:t>
                </a:r>
                <a:endParaRPr lang="en-US" sz="26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2" name="Straight Connector 32">
                <a:extLst>
                  <a:ext uri="{FF2B5EF4-FFF2-40B4-BE49-F238E27FC236}">
                    <a16:creationId xmlns:a16="http://schemas.microsoft.com/office/drawing/2014/main" id="{727800E1-BB54-8742-9E39-1D06F18FAD82}"/>
                  </a:ext>
                </a:extLst>
              </p:cNvPr>
              <p:cNvCxnSpPr/>
              <p:nvPr/>
            </p:nvCxnSpPr>
            <p:spPr>
              <a:xfrm>
                <a:off x="2012623" y="3662313"/>
                <a:ext cx="4977352" cy="94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ounded Rectangle 33">
                <a:extLst>
                  <a:ext uri="{FF2B5EF4-FFF2-40B4-BE49-F238E27FC236}">
                    <a16:creationId xmlns:a16="http://schemas.microsoft.com/office/drawing/2014/main" id="{2B80104B-D2A8-364B-A75F-1B36F5B3C189}"/>
                  </a:ext>
                </a:extLst>
              </p:cNvPr>
              <p:cNvSpPr/>
              <p:nvPr/>
            </p:nvSpPr>
            <p:spPr bwMode="auto">
              <a:xfrm>
                <a:off x="2012623" y="2036983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智能医疗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Rounded Rectangle 37">
                <a:extLst>
                  <a:ext uri="{FF2B5EF4-FFF2-40B4-BE49-F238E27FC236}">
                    <a16:creationId xmlns:a16="http://schemas.microsoft.com/office/drawing/2014/main" id="{5650B83E-DD64-FE4B-A576-30A56ACE8937}"/>
                  </a:ext>
                </a:extLst>
              </p:cNvPr>
              <p:cNvSpPr/>
              <p:nvPr/>
            </p:nvSpPr>
            <p:spPr bwMode="auto">
              <a:xfrm>
                <a:off x="6235831" y="2045220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en-US" sz="2667" b="1" dirty="0" err="1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智能司法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Rounded Rectangle 30">
              <a:extLst>
                <a:ext uri="{FF2B5EF4-FFF2-40B4-BE49-F238E27FC236}">
                  <a16:creationId xmlns:a16="http://schemas.microsoft.com/office/drawing/2014/main" id="{8AC5954C-139E-C54C-BD07-BC4C3819E361}"/>
                </a:ext>
              </a:extLst>
            </p:cNvPr>
            <p:cNvSpPr/>
            <p:nvPr/>
          </p:nvSpPr>
          <p:spPr bwMode="auto">
            <a:xfrm>
              <a:off x="2987824" y="3420289"/>
              <a:ext cx="1443619" cy="930234"/>
            </a:xfrm>
            <a:prstGeom prst="roundRect">
              <a:avLst>
                <a:gd name="adj" fmla="val 4380"/>
              </a:avLst>
            </a:prstGeom>
            <a:solidFill>
              <a:schemeClr val="bg1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none" rtlCol="0" anchor="ctr"/>
            <a:lstStyle/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面向NLP的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Rounded Rectangle 31">
            <a:extLst>
              <a:ext uri="{FF2B5EF4-FFF2-40B4-BE49-F238E27FC236}">
                <a16:creationId xmlns:a16="http://schemas.microsoft.com/office/drawing/2014/main" id="{A4AA4360-CE28-A14E-B784-00B6012CDE4B}"/>
              </a:ext>
            </a:extLst>
          </p:cNvPr>
          <p:cNvSpPr/>
          <p:nvPr/>
        </p:nvSpPr>
        <p:spPr bwMode="auto">
          <a:xfrm>
            <a:off x="6306050" y="4257159"/>
            <a:ext cx="4975485" cy="566475"/>
          </a:xfrm>
          <a:prstGeom prst="roundRect">
            <a:avLst>
              <a:gd name="adj" fmla="val 465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horz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知识表示（数据、规范）</a:t>
            </a:r>
            <a:endParaRPr lang="en-US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9482738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智能教育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ed Rectangle 33">
            <a:extLst>
              <a:ext uri="{FF2B5EF4-FFF2-40B4-BE49-F238E27FC236}">
                <a16:creationId xmlns:a16="http://schemas.microsoft.com/office/drawing/2014/main" id="{8AE058DD-EF72-C643-AA83-137D3242A089}"/>
              </a:ext>
            </a:extLst>
          </p:cNvPr>
          <p:cNvSpPr/>
          <p:nvPr/>
        </p:nvSpPr>
        <p:spPr bwMode="auto">
          <a:xfrm>
            <a:off x="8304130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智能军事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33">
            <a:extLst>
              <a:ext uri="{FF2B5EF4-FFF2-40B4-BE49-F238E27FC236}">
                <a16:creationId xmlns:a16="http://schemas.microsoft.com/office/drawing/2014/main" id="{BF414836-0949-FC46-8F51-A158B769B054}"/>
              </a:ext>
            </a:extLst>
          </p:cNvPr>
          <p:cNvSpPr/>
          <p:nvPr/>
        </p:nvSpPr>
        <p:spPr bwMode="auto">
          <a:xfrm>
            <a:off x="7262135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智能金融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559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349D0-1C0C-5543-990D-BC4B14B5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情感计算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4254F-1BDE-154F-BCFC-4A568803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17</a:t>
            </a:fld>
            <a:endParaRPr lang="en-US"/>
          </a:p>
        </p:txBody>
      </p:sp>
      <p:pic>
        <p:nvPicPr>
          <p:cNvPr id="5" name="图片 12">
            <a:extLst>
              <a:ext uri="{FF2B5EF4-FFF2-40B4-BE49-F238E27FC236}">
                <a16:creationId xmlns:a16="http://schemas.microsoft.com/office/drawing/2014/main" id="{3DBC654F-84A3-4F4D-8CC5-53C3BB7A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29" y="1717243"/>
            <a:ext cx="10499172" cy="41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1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6350E-D4A7-9D44-B0AE-3834FDF4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对话技术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1FE0B0-C761-3841-8DDD-4402D7693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12" y="1604931"/>
            <a:ext cx="5942176" cy="46413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基于预训练的对话模型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基于背景知识的对话模型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开放域对话系统的角色化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开放域多轮对话的一致性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对话式推荐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对话系统评价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F7CAAB-764F-6045-A6E8-AF3CDFF5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18</a:t>
            </a:fld>
            <a:endParaRPr lang="en-US"/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FE30F671-FBD2-5849-9AE3-464A343C1E49}"/>
              </a:ext>
            </a:extLst>
          </p:cNvPr>
          <p:cNvSpPr txBox="1">
            <a:spLocks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00" kern="1200">
                <a:solidFill>
                  <a:srgbClr val="89898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BE070E-8A5C-574D-9106-E141227044CB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30" name="灯片编号占位符 3">
            <a:extLst>
              <a:ext uri="{FF2B5EF4-FFF2-40B4-BE49-F238E27FC236}">
                <a16:creationId xmlns:a16="http://schemas.microsoft.com/office/drawing/2014/main" id="{40970D0E-EEDF-114F-A2E7-54111042E75E}"/>
              </a:ext>
            </a:extLst>
          </p:cNvPr>
          <p:cNvSpPr txBox="1">
            <a:spLocks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00" kern="1200">
                <a:solidFill>
                  <a:srgbClr val="89898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BE070E-8A5C-574D-9106-E141227044CB}" type="slidenum">
              <a:rPr lang="en-US" sz="1200"/>
              <a:pPr/>
              <a:t>18</a:t>
            </a:fld>
            <a:endParaRPr lang="en-US" sz="1200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904D4814-CC06-4B41-B279-5FE507ADA41D}"/>
              </a:ext>
            </a:extLst>
          </p:cNvPr>
          <p:cNvGrpSpPr/>
          <p:nvPr/>
        </p:nvGrpSpPr>
        <p:grpSpPr>
          <a:xfrm>
            <a:off x="6306050" y="1555263"/>
            <a:ext cx="5088565" cy="4760711"/>
            <a:chOff x="2987824" y="1206536"/>
            <a:chExt cx="3227969" cy="3143989"/>
          </a:xfrm>
        </p:grpSpPr>
        <p:grpSp>
          <p:nvGrpSpPr>
            <p:cNvPr id="32" name="Group 28">
              <a:extLst>
                <a:ext uri="{FF2B5EF4-FFF2-40B4-BE49-F238E27FC236}">
                  <a16:creationId xmlns:a16="http://schemas.microsoft.com/office/drawing/2014/main" id="{82665B57-A416-5A47-91CE-8CDF73A6F0EA}"/>
                </a:ext>
              </a:extLst>
            </p:cNvPr>
            <p:cNvGrpSpPr/>
            <p:nvPr/>
          </p:nvGrpSpPr>
          <p:grpSpPr>
            <a:xfrm>
              <a:off x="2987824" y="1206536"/>
              <a:ext cx="3227969" cy="3143989"/>
              <a:chOff x="2012623" y="2036983"/>
              <a:chExt cx="5090474" cy="4221519"/>
            </a:xfrm>
          </p:grpSpPr>
          <p:sp>
            <p:nvSpPr>
              <p:cNvPr id="34" name="Rounded Rectangle 30">
                <a:extLst>
                  <a:ext uri="{FF2B5EF4-FFF2-40B4-BE49-F238E27FC236}">
                    <a16:creationId xmlns:a16="http://schemas.microsoft.com/office/drawing/2014/main" id="{9E3ECAF8-B799-7C4C-9F63-1C2B25FDB91D}"/>
                  </a:ext>
                </a:extLst>
              </p:cNvPr>
              <p:cNvSpPr/>
              <p:nvPr/>
            </p:nvSpPr>
            <p:spPr bwMode="auto">
              <a:xfrm>
                <a:off x="4713402" y="5009451"/>
                <a:ext cx="2276573" cy="1249051"/>
              </a:xfrm>
              <a:prstGeom prst="roundRect">
                <a:avLst>
                  <a:gd name="adj" fmla="val 4380"/>
                </a:avLst>
              </a:prstGeom>
              <a:solidFill>
                <a:schemeClr val="bg1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语言认知理论</a:t>
                </a:r>
              </a:p>
              <a:p>
                <a:pPr algn="ctr"/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Rounded Rectangle 31">
                <a:extLst>
                  <a:ext uri="{FF2B5EF4-FFF2-40B4-BE49-F238E27FC236}">
                    <a16:creationId xmlns:a16="http://schemas.microsoft.com/office/drawing/2014/main" id="{B61F10B8-69CE-C242-A94B-0FAF669010F0}"/>
                  </a:ext>
                </a:extLst>
              </p:cNvPr>
              <p:cNvSpPr/>
              <p:nvPr/>
            </p:nvSpPr>
            <p:spPr bwMode="auto">
              <a:xfrm>
                <a:off x="2012623" y="3879131"/>
                <a:ext cx="4977352" cy="502317"/>
              </a:xfrm>
              <a:prstGeom prst="roundRect">
                <a:avLst>
                  <a:gd name="adj" fmla="val 4657"/>
                </a:avLst>
              </a:prstGeom>
              <a:solidFill>
                <a:srgbClr val="C00000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知识计算（理解、生成）</a:t>
                </a:r>
                <a:endParaRPr lang="en-US" sz="26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6" name="Straight Connector 32">
                <a:extLst>
                  <a:ext uri="{FF2B5EF4-FFF2-40B4-BE49-F238E27FC236}">
                    <a16:creationId xmlns:a16="http://schemas.microsoft.com/office/drawing/2014/main" id="{727800E1-BB54-8742-9E39-1D06F18FAD82}"/>
                  </a:ext>
                </a:extLst>
              </p:cNvPr>
              <p:cNvCxnSpPr/>
              <p:nvPr/>
            </p:nvCxnSpPr>
            <p:spPr>
              <a:xfrm>
                <a:off x="2012623" y="3662313"/>
                <a:ext cx="4977352" cy="94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ounded Rectangle 33">
                <a:extLst>
                  <a:ext uri="{FF2B5EF4-FFF2-40B4-BE49-F238E27FC236}">
                    <a16:creationId xmlns:a16="http://schemas.microsoft.com/office/drawing/2014/main" id="{2B80104B-D2A8-364B-A75F-1B36F5B3C189}"/>
                  </a:ext>
                </a:extLst>
              </p:cNvPr>
              <p:cNvSpPr/>
              <p:nvPr/>
            </p:nvSpPr>
            <p:spPr bwMode="auto">
              <a:xfrm>
                <a:off x="2012623" y="2036983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智能医疗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650B83E-DD64-FE4B-A576-30A56ACE8937}"/>
                  </a:ext>
                </a:extLst>
              </p:cNvPr>
              <p:cNvSpPr/>
              <p:nvPr/>
            </p:nvSpPr>
            <p:spPr bwMode="auto">
              <a:xfrm>
                <a:off x="6235831" y="2045220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en-US" sz="2667" b="1" dirty="0" err="1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智能司法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Rounded Rectangle 30">
              <a:extLst>
                <a:ext uri="{FF2B5EF4-FFF2-40B4-BE49-F238E27FC236}">
                  <a16:creationId xmlns:a16="http://schemas.microsoft.com/office/drawing/2014/main" id="{8AC5954C-139E-C54C-BD07-BC4C3819E361}"/>
                </a:ext>
              </a:extLst>
            </p:cNvPr>
            <p:cNvSpPr/>
            <p:nvPr/>
          </p:nvSpPr>
          <p:spPr bwMode="auto">
            <a:xfrm>
              <a:off x="2987824" y="3420289"/>
              <a:ext cx="1443619" cy="930234"/>
            </a:xfrm>
            <a:prstGeom prst="roundRect">
              <a:avLst>
                <a:gd name="adj" fmla="val 4380"/>
              </a:avLst>
            </a:prstGeom>
            <a:solidFill>
              <a:schemeClr val="bg1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none" rtlCol="0" anchor="ctr"/>
            <a:lstStyle/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面向NLP的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Rounded Rectangle 31">
            <a:extLst>
              <a:ext uri="{FF2B5EF4-FFF2-40B4-BE49-F238E27FC236}">
                <a16:creationId xmlns:a16="http://schemas.microsoft.com/office/drawing/2014/main" id="{A4AA4360-CE28-A14E-B784-00B6012CDE4B}"/>
              </a:ext>
            </a:extLst>
          </p:cNvPr>
          <p:cNvSpPr/>
          <p:nvPr/>
        </p:nvSpPr>
        <p:spPr bwMode="auto">
          <a:xfrm>
            <a:off x="6306050" y="4257159"/>
            <a:ext cx="4975485" cy="566475"/>
          </a:xfrm>
          <a:prstGeom prst="roundRect">
            <a:avLst>
              <a:gd name="adj" fmla="val 465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horz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知识表示（数据、规范）</a:t>
            </a:r>
            <a:endParaRPr lang="en-US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9482738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智能教育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ounded Rectangle 33">
            <a:extLst>
              <a:ext uri="{FF2B5EF4-FFF2-40B4-BE49-F238E27FC236}">
                <a16:creationId xmlns:a16="http://schemas.microsoft.com/office/drawing/2014/main" id="{A16BB4C1-5C88-1A48-9234-135C6C1D69B5}"/>
              </a:ext>
            </a:extLst>
          </p:cNvPr>
          <p:cNvSpPr/>
          <p:nvPr/>
        </p:nvSpPr>
        <p:spPr bwMode="auto">
          <a:xfrm>
            <a:off x="8304130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智能军事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ounded Rectangle 33">
            <a:extLst>
              <a:ext uri="{FF2B5EF4-FFF2-40B4-BE49-F238E27FC236}">
                <a16:creationId xmlns:a16="http://schemas.microsoft.com/office/drawing/2014/main" id="{6B6143D4-4E27-4544-973D-FDBD10926A00}"/>
              </a:ext>
            </a:extLst>
          </p:cNvPr>
          <p:cNvSpPr/>
          <p:nvPr/>
        </p:nvSpPr>
        <p:spPr bwMode="auto">
          <a:xfrm>
            <a:off x="7262135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智能金融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586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2E17C-FE5D-2C43-85B5-144D5219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对话技术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4D7856-E216-6743-BE53-65453BAD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19</a:t>
            </a:fld>
            <a:endParaRPr lang="en-US"/>
          </a:p>
        </p:txBody>
      </p:sp>
      <p:sp>
        <p:nvSpPr>
          <p:cNvPr id="5" name="直接连接符 10">
            <a:extLst>
              <a:ext uri="{FF2B5EF4-FFF2-40B4-BE49-F238E27FC236}">
                <a16:creationId xmlns:a16="http://schemas.microsoft.com/office/drawing/2014/main" id="{7456FAF8-0DB7-0145-8A1B-744F271FF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9842" y="1275724"/>
            <a:ext cx="97455" cy="5375784"/>
          </a:xfrm>
          <a:prstGeom prst="line">
            <a:avLst/>
          </a:prstGeom>
          <a:noFill/>
          <a:ln w="9525">
            <a:solidFill>
              <a:srgbClr val="53C3B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BDA09285-CE7B-EC4A-975D-1EFBFE3AAEC9}"/>
              </a:ext>
            </a:extLst>
          </p:cNvPr>
          <p:cNvSpPr txBox="1">
            <a:spLocks/>
          </p:cNvSpPr>
          <p:nvPr/>
        </p:nvSpPr>
        <p:spPr bwMode="auto">
          <a:xfrm>
            <a:off x="12563064" y="7163032"/>
            <a:ext cx="948267" cy="325968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00" kern="1200">
                <a:solidFill>
                  <a:srgbClr val="89898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9F5581-89CF-462E-89FE-E531D062CB7B}" type="slidenum">
              <a:rPr lang="zh-CN" altLang="en-US" sz="1200"/>
              <a:pPr/>
              <a:t>19</a:t>
            </a:fld>
            <a:endParaRPr lang="zh-CN" altLang="en-US" sz="1200"/>
          </a:p>
        </p:txBody>
      </p:sp>
      <p:sp>
        <p:nvSpPr>
          <p:cNvPr id="7" name="椭圆 11">
            <a:extLst>
              <a:ext uri="{FF2B5EF4-FFF2-40B4-BE49-F238E27FC236}">
                <a16:creationId xmlns:a16="http://schemas.microsoft.com/office/drawing/2014/main" id="{50C246F3-FD3C-0242-88DB-7A4BFDBF4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693" y="3379235"/>
            <a:ext cx="1488017" cy="1496483"/>
          </a:xfrm>
          <a:prstGeom prst="ellipse">
            <a:avLst/>
          </a:prstGeom>
          <a:solidFill>
            <a:srgbClr val="53C3B0"/>
          </a:solidFill>
          <a:ln w="25400">
            <a:solidFill>
              <a:srgbClr val="53C3B0"/>
            </a:solidFill>
            <a:bevel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3048" b="1" dirty="0">
                <a:solidFill>
                  <a:schemeClr val="bg1"/>
                </a:solidFill>
                <a:latin typeface="方正兰亭粗黑_GBK" charset="-122"/>
                <a:ea typeface="方正兰亭粗黑_GBK" charset="-122"/>
                <a:sym typeface="方正兰亭粗黑_GBK" charset="-122"/>
              </a:rPr>
              <a:t>VS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322E5414-77F9-D74F-959B-B72C58720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220" y="1790243"/>
            <a:ext cx="518691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667" dirty="0">
                <a:solidFill>
                  <a:srgbClr val="EE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特殊性问题</a:t>
            </a:r>
            <a:endParaRPr lang="zh-CN" altLang="en-US" sz="1905" dirty="0">
              <a:solidFill>
                <a:srgbClr val="EE3636"/>
              </a:solidFill>
              <a:latin typeface="方正正大黑简体" pitchFamily="2" charset="-122"/>
              <a:ea typeface="方正正大黑简体" pitchFamily="2" charset="-122"/>
              <a:sym typeface="方正正大黑简体" pitchFamily="2" charset="-122"/>
            </a:endParaRPr>
          </a:p>
        </p:txBody>
      </p:sp>
      <p:sp>
        <p:nvSpPr>
          <p:cNvPr id="9" name="矩形 16">
            <a:extLst>
              <a:ext uri="{FF2B5EF4-FFF2-40B4-BE49-F238E27FC236}">
                <a16:creationId xmlns:a16="http://schemas.microsoft.com/office/drawing/2014/main" id="{BF8FCC14-B32D-E547-A785-45E4EFC05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94" y="3134392"/>
            <a:ext cx="4390705" cy="1000808"/>
          </a:xfrm>
          <a:prstGeom prst="rect">
            <a:avLst/>
          </a:prstGeom>
          <a:solidFill>
            <a:srgbClr val="317F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回复的相关性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6">
            <a:extLst>
              <a:ext uri="{FF2B5EF4-FFF2-40B4-BE49-F238E27FC236}">
                <a16:creationId xmlns:a16="http://schemas.microsoft.com/office/drawing/2014/main" id="{796EEF1B-5D58-7F49-A185-52FC57C0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56" y="4546226"/>
            <a:ext cx="4399224" cy="1097577"/>
          </a:xfrm>
          <a:prstGeom prst="rect">
            <a:avLst/>
          </a:prstGeom>
          <a:solidFill>
            <a:srgbClr val="317F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多轮对话的连贯性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A5EC57AA-EB4F-794A-BACB-DEEF69571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701" y="3134392"/>
            <a:ext cx="4894924" cy="1025747"/>
          </a:xfrm>
          <a:prstGeom prst="rect">
            <a:avLst/>
          </a:prstGeom>
          <a:solidFill>
            <a:srgbClr val="EE3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对话系统的角色化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1DE4E241-4F84-E541-B641-19FAA98A4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104" y="4546225"/>
            <a:ext cx="4888521" cy="1097577"/>
          </a:xfrm>
          <a:prstGeom prst="rect">
            <a:avLst/>
          </a:prstGeom>
          <a:solidFill>
            <a:srgbClr val="EE3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F0502020204030204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对话系统的情感化</a:t>
            </a:r>
          </a:p>
        </p:txBody>
      </p:sp>
      <p:sp>
        <p:nvSpPr>
          <p:cNvPr id="13" name="矩形 25">
            <a:extLst>
              <a:ext uri="{FF2B5EF4-FFF2-40B4-BE49-F238E27FC236}">
                <a16:creationId xmlns:a16="http://schemas.microsoft.com/office/drawing/2014/main" id="{30F281BF-1751-754D-9491-4C174CE52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57" y="1790243"/>
            <a:ext cx="189186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667" dirty="0">
                <a:solidFill>
                  <a:srgbClr val="008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一般性问题</a:t>
            </a:r>
          </a:p>
        </p:txBody>
      </p:sp>
      <p:sp>
        <p:nvSpPr>
          <p:cNvPr id="14" name="矩形: 圆角 2">
            <a:extLst>
              <a:ext uri="{FF2B5EF4-FFF2-40B4-BE49-F238E27FC236}">
                <a16:creationId xmlns:a16="http://schemas.microsoft.com/office/drawing/2014/main" id="{88E4187E-CAE6-8E4F-A680-AB7628FC1200}"/>
              </a:ext>
            </a:extLst>
          </p:cNvPr>
          <p:cNvSpPr/>
          <p:nvPr/>
        </p:nvSpPr>
        <p:spPr>
          <a:xfrm>
            <a:off x="6444706" y="1611355"/>
            <a:ext cx="5472596" cy="47045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548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3B7A6A62-6840-4A93-A216-254947C4AE3B}"/>
              </a:ext>
            </a:extLst>
          </p:cNvPr>
          <p:cNvSpPr/>
          <p:nvPr/>
        </p:nvSpPr>
        <p:spPr>
          <a:xfrm>
            <a:off x="4740275" y="1276350"/>
            <a:ext cx="1728788" cy="1152525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</a:rPr>
              <a:t>实验室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bg1"/>
                </a:solidFill>
              </a:rPr>
              <a:t>概况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4D3FFDC2-94CA-4CD2-8815-C33012FBB83A}"/>
              </a:ext>
            </a:extLst>
          </p:cNvPr>
          <p:cNvSpPr/>
          <p:nvPr/>
        </p:nvSpPr>
        <p:spPr>
          <a:xfrm>
            <a:off x="3287713" y="2590800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平台建设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D6AB5113-86EF-49D1-AF91-750B0FA99D64}"/>
              </a:ext>
            </a:extLst>
          </p:cNvPr>
          <p:cNvSpPr/>
          <p:nvPr/>
        </p:nvSpPr>
        <p:spPr>
          <a:xfrm>
            <a:off x="8112125" y="2590800"/>
            <a:ext cx="1728788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学术交流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BA2A15F-10A4-4B5F-8D36-4F179BB2C2EE}"/>
              </a:ext>
            </a:extLst>
          </p:cNvPr>
          <p:cNvSpPr/>
          <p:nvPr/>
        </p:nvSpPr>
        <p:spPr>
          <a:xfrm>
            <a:off x="8129588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国际合作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B94C0EAA-9955-4B35-9F33-14A468582B69}"/>
              </a:ext>
            </a:extLst>
          </p:cNvPr>
          <p:cNvSpPr/>
          <p:nvPr/>
        </p:nvSpPr>
        <p:spPr>
          <a:xfrm>
            <a:off x="4727575" y="5300663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科研成果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49EC831F-FBF5-4FC6-A63C-764D6EE94A56}"/>
              </a:ext>
            </a:extLst>
          </p:cNvPr>
          <p:cNvSpPr/>
          <p:nvPr/>
        </p:nvSpPr>
        <p:spPr>
          <a:xfrm>
            <a:off x="3287713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科研项目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6D3FAFF-E258-4283-9B65-01789C66E0CF}"/>
              </a:ext>
            </a:extLst>
          </p:cNvPr>
          <p:cNvSpPr/>
          <p:nvPr/>
        </p:nvSpPr>
        <p:spPr>
          <a:xfrm>
            <a:off x="6672263" y="1276350"/>
            <a:ext cx="1727200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师资队伍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830569A0-C69A-48BD-92FE-2958928C047F}"/>
              </a:ext>
            </a:extLst>
          </p:cNvPr>
          <p:cNvSpPr/>
          <p:nvPr/>
        </p:nvSpPr>
        <p:spPr>
          <a:xfrm>
            <a:off x="6753225" y="52768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校友发展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1061FE03-D1D6-4DBB-AE83-73E9B865FFFB}"/>
              </a:ext>
            </a:extLst>
          </p:cNvPr>
          <p:cNvSpPr/>
          <p:nvPr/>
        </p:nvSpPr>
        <p:spPr>
          <a:xfrm>
            <a:off x="5519738" y="3068638"/>
            <a:ext cx="2098675" cy="165576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人才培养</a:t>
            </a:r>
          </a:p>
        </p:txBody>
      </p:sp>
    </p:spTree>
    <p:extLst>
      <p:ext uri="{BB962C8B-B14F-4D97-AF65-F5344CB8AC3E}">
        <p14:creationId xmlns:p14="http://schemas.microsoft.com/office/powerpoint/2010/main" val="6377808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4EF1F-E588-EC4F-AD2F-FF0F8903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事理图谱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EADF6-7589-0641-AC36-60F22B07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42" y="1245079"/>
            <a:ext cx="5595431" cy="5373215"/>
          </a:xfrm>
        </p:spPr>
        <p:txBody>
          <a:bodyPr/>
          <a:lstStyle/>
          <a:p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事理图谱构建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事件模式自动归纳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事件抽取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事件关系抽取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事件泛化</a:t>
            </a:r>
          </a:p>
          <a:p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事理知识表示及推理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事件表示学习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演绎推理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反绎推理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可解释推理</a:t>
            </a:r>
          </a:p>
          <a:p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事理图谱应用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消费意图挖掘</a:t>
            </a:r>
          </a:p>
          <a:p>
            <a:pPr lvl="1"/>
            <a:r>
              <a:rPr kumimoji="1" lang="zh-CN" altLang="en-US" sz="21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金融市场预测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3696FB-BA90-1247-A717-585FD1B2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20</a:t>
            </a:fld>
            <a:endParaRPr lang="en-US"/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40970D0E-EEDF-114F-A2E7-54111042E75E}"/>
              </a:ext>
            </a:extLst>
          </p:cNvPr>
          <p:cNvSpPr txBox="1">
            <a:spLocks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00" kern="1200">
                <a:solidFill>
                  <a:srgbClr val="89898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BE070E-8A5C-574D-9106-E141227044CB}" type="slidenum">
              <a:rPr lang="en-US" sz="1200"/>
              <a:pPr/>
              <a:t>20</a:t>
            </a:fld>
            <a:endParaRPr lang="en-US" sz="120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04D4814-CC06-4B41-B279-5FE507ADA41D}"/>
              </a:ext>
            </a:extLst>
          </p:cNvPr>
          <p:cNvGrpSpPr/>
          <p:nvPr/>
        </p:nvGrpSpPr>
        <p:grpSpPr>
          <a:xfrm>
            <a:off x="6306050" y="1555263"/>
            <a:ext cx="5088565" cy="4760711"/>
            <a:chOff x="2987824" y="1206536"/>
            <a:chExt cx="3227969" cy="3143989"/>
          </a:xfrm>
        </p:grpSpPr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2665B57-A416-5A47-91CE-8CDF73A6F0EA}"/>
                </a:ext>
              </a:extLst>
            </p:cNvPr>
            <p:cNvGrpSpPr/>
            <p:nvPr/>
          </p:nvGrpSpPr>
          <p:grpSpPr>
            <a:xfrm>
              <a:off x="2987824" y="1206536"/>
              <a:ext cx="3227969" cy="3143989"/>
              <a:chOff x="2012623" y="2036983"/>
              <a:chExt cx="5090474" cy="4221519"/>
            </a:xfrm>
          </p:grpSpPr>
          <p:sp>
            <p:nvSpPr>
              <p:cNvPr id="21" name="Rounded Rectangle 30">
                <a:extLst>
                  <a:ext uri="{FF2B5EF4-FFF2-40B4-BE49-F238E27FC236}">
                    <a16:creationId xmlns:a16="http://schemas.microsoft.com/office/drawing/2014/main" id="{9E3ECAF8-B799-7C4C-9F63-1C2B25FDB91D}"/>
                  </a:ext>
                </a:extLst>
              </p:cNvPr>
              <p:cNvSpPr/>
              <p:nvPr/>
            </p:nvSpPr>
            <p:spPr bwMode="auto">
              <a:xfrm>
                <a:off x="4713402" y="5009451"/>
                <a:ext cx="2276573" cy="1249051"/>
              </a:xfrm>
              <a:prstGeom prst="roundRect">
                <a:avLst>
                  <a:gd name="adj" fmla="val 4380"/>
                </a:avLst>
              </a:prstGeom>
              <a:solidFill>
                <a:schemeClr val="bg1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语言认知理论</a:t>
                </a:r>
              </a:p>
              <a:p>
                <a:pPr algn="ctr"/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ounded Rectangle 31">
                <a:extLst>
                  <a:ext uri="{FF2B5EF4-FFF2-40B4-BE49-F238E27FC236}">
                    <a16:creationId xmlns:a16="http://schemas.microsoft.com/office/drawing/2014/main" id="{B61F10B8-69CE-C242-A94B-0FAF669010F0}"/>
                  </a:ext>
                </a:extLst>
              </p:cNvPr>
              <p:cNvSpPr/>
              <p:nvPr/>
            </p:nvSpPr>
            <p:spPr bwMode="auto">
              <a:xfrm>
                <a:off x="2012623" y="3879131"/>
                <a:ext cx="4977352" cy="502317"/>
              </a:xfrm>
              <a:prstGeom prst="roundRect">
                <a:avLst>
                  <a:gd name="adj" fmla="val 4657"/>
                </a:avLst>
              </a:prstGeom>
              <a:solidFill>
                <a:schemeClr val="bg1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知识计算（理解、生成）</a:t>
                </a:r>
                <a:endParaRPr lang="en-US" sz="26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Straight Connector 32">
                <a:extLst>
                  <a:ext uri="{FF2B5EF4-FFF2-40B4-BE49-F238E27FC236}">
                    <a16:creationId xmlns:a16="http://schemas.microsoft.com/office/drawing/2014/main" id="{727800E1-BB54-8742-9E39-1D06F18FAD82}"/>
                  </a:ext>
                </a:extLst>
              </p:cNvPr>
              <p:cNvCxnSpPr/>
              <p:nvPr/>
            </p:nvCxnSpPr>
            <p:spPr>
              <a:xfrm>
                <a:off x="2012623" y="3662313"/>
                <a:ext cx="4977352" cy="94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33">
                <a:extLst>
                  <a:ext uri="{FF2B5EF4-FFF2-40B4-BE49-F238E27FC236}">
                    <a16:creationId xmlns:a16="http://schemas.microsoft.com/office/drawing/2014/main" id="{2B80104B-D2A8-364B-A75F-1B36F5B3C189}"/>
                  </a:ext>
                </a:extLst>
              </p:cNvPr>
              <p:cNvSpPr/>
              <p:nvPr/>
            </p:nvSpPr>
            <p:spPr bwMode="auto">
              <a:xfrm>
                <a:off x="2012623" y="2036983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智能医疗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Rounded Rectangle 37">
                <a:extLst>
                  <a:ext uri="{FF2B5EF4-FFF2-40B4-BE49-F238E27FC236}">
                    <a16:creationId xmlns:a16="http://schemas.microsoft.com/office/drawing/2014/main" id="{5650B83E-DD64-FE4B-A576-30A56ACE8937}"/>
                  </a:ext>
                </a:extLst>
              </p:cNvPr>
              <p:cNvSpPr/>
              <p:nvPr/>
            </p:nvSpPr>
            <p:spPr bwMode="auto">
              <a:xfrm>
                <a:off x="6235831" y="2045220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en-US" sz="2667" b="1" dirty="0" err="1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智能司法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Rounded Rectangle 30">
              <a:extLst>
                <a:ext uri="{FF2B5EF4-FFF2-40B4-BE49-F238E27FC236}">
                  <a16:creationId xmlns:a16="http://schemas.microsoft.com/office/drawing/2014/main" id="{8AC5954C-139E-C54C-BD07-BC4C3819E361}"/>
                </a:ext>
              </a:extLst>
            </p:cNvPr>
            <p:cNvSpPr/>
            <p:nvPr/>
          </p:nvSpPr>
          <p:spPr bwMode="auto">
            <a:xfrm>
              <a:off x="2987824" y="3420289"/>
              <a:ext cx="1443619" cy="930234"/>
            </a:xfrm>
            <a:prstGeom prst="roundRect">
              <a:avLst>
                <a:gd name="adj" fmla="val 4380"/>
              </a:avLst>
            </a:prstGeom>
            <a:solidFill>
              <a:schemeClr val="bg1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none" rtlCol="0" anchor="ctr"/>
            <a:lstStyle/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面向NLP的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ounded Rectangle 31">
            <a:extLst>
              <a:ext uri="{FF2B5EF4-FFF2-40B4-BE49-F238E27FC236}">
                <a16:creationId xmlns:a16="http://schemas.microsoft.com/office/drawing/2014/main" id="{A4AA4360-CE28-A14E-B784-00B6012CDE4B}"/>
              </a:ext>
            </a:extLst>
          </p:cNvPr>
          <p:cNvSpPr/>
          <p:nvPr/>
        </p:nvSpPr>
        <p:spPr bwMode="auto">
          <a:xfrm>
            <a:off x="6306050" y="4257159"/>
            <a:ext cx="4975485" cy="566475"/>
          </a:xfrm>
          <a:prstGeom prst="roundRect">
            <a:avLst>
              <a:gd name="adj" fmla="val 4657"/>
            </a:avLst>
          </a:prstGeom>
          <a:solidFill>
            <a:srgbClr val="C00000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horz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知识表示（数据、规范）</a:t>
            </a:r>
            <a:endParaRPr lang="en-US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7310960" y="1532886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智能金融      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8341791" y="1596970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智能军事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9482738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智能教育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780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045D8-F6EE-B141-8EC9-E6193F99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事理图谱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975DC8-AA63-DD4A-9B8A-7B95FB02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21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68D809-2D27-884E-B5E8-09C63345E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64" y="1484785"/>
            <a:ext cx="6063093" cy="52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1322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E3682-1A8C-354B-9056-3D827823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61059-D764-3345-BCFD-106D33C4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53" y="1280504"/>
            <a:ext cx="7694529" cy="4641379"/>
          </a:xfrm>
        </p:spPr>
        <p:txBody>
          <a:bodyPr/>
          <a:lstStyle/>
          <a:p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r>
              <a:rPr kumimoji="1" lang="en-US" altLang="zh-CN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文本的生成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机器翻译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文本文摘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长文本生成（作文、故事、调研报告）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结构化数据</a:t>
            </a:r>
            <a:r>
              <a:rPr kumimoji="1" lang="en-US" altLang="zh-CN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文本的生成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面向表格的文本生成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面向图的文本生成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多模态数据</a:t>
            </a:r>
            <a:r>
              <a:rPr kumimoji="1" lang="en-US" altLang="zh-CN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文本的生成</a:t>
            </a:r>
            <a:endParaRPr kumimoji="1"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图片描述生成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视频描述生成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F3B4BD-FE5D-0445-B490-1045C608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22</a:t>
            </a:fld>
            <a:endParaRPr lang="en-US"/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40970D0E-EEDF-114F-A2E7-54111042E75E}"/>
              </a:ext>
            </a:extLst>
          </p:cNvPr>
          <p:cNvSpPr txBox="1">
            <a:spLocks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00" kern="1200">
                <a:solidFill>
                  <a:srgbClr val="898989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BE070E-8A5C-574D-9106-E141227044CB}" type="slidenum">
              <a:rPr lang="en-US" sz="1200"/>
              <a:pPr/>
              <a:t>22</a:t>
            </a:fld>
            <a:endParaRPr lang="en-US" sz="1200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04D4814-CC06-4B41-B279-5FE507ADA41D}"/>
              </a:ext>
            </a:extLst>
          </p:cNvPr>
          <p:cNvGrpSpPr/>
          <p:nvPr/>
        </p:nvGrpSpPr>
        <p:grpSpPr>
          <a:xfrm>
            <a:off x="6306050" y="1555263"/>
            <a:ext cx="5088565" cy="4760711"/>
            <a:chOff x="2987824" y="1206536"/>
            <a:chExt cx="3227969" cy="3143989"/>
          </a:xfrm>
        </p:grpSpPr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2665B57-A416-5A47-91CE-8CDF73A6F0EA}"/>
                </a:ext>
              </a:extLst>
            </p:cNvPr>
            <p:cNvGrpSpPr/>
            <p:nvPr/>
          </p:nvGrpSpPr>
          <p:grpSpPr>
            <a:xfrm>
              <a:off x="2987824" y="1206536"/>
              <a:ext cx="3227969" cy="3143989"/>
              <a:chOff x="2012623" y="2036983"/>
              <a:chExt cx="5090474" cy="4221519"/>
            </a:xfrm>
          </p:grpSpPr>
          <p:sp>
            <p:nvSpPr>
              <p:cNvPr id="21" name="Rounded Rectangle 30">
                <a:extLst>
                  <a:ext uri="{FF2B5EF4-FFF2-40B4-BE49-F238E27FC236}">
                    <a16:creationId xmlns:a16="http://schemas.microsoft.com/office/drawing/2014/main" id="{9E3ECAF8-B799-7C4C-9F63-1C2B25FDB91D}"/>
                  </a:ext>
                </a:extLst>
              </p:cNvPr>
              <p:cNvSpPr/>
              <p:nvPr/>
            </p:nvSpPr>
            <p:spPr bwMode="auto">
              <a:xfrm>
                <a:off x="4713402" y="5009451"/>
                <a:ext cx="2276573" cy="1249051"/>
              </a:xfrm>
              <a:prstGeom prst="roundRect">
                <a:avLst>
                  <a:gd name="adj" fmla="val 4380"/>
                </a:avLst>
              </a:prstGeom>
              <a:solidFill>
                <a:schemeClr val="bg1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语言认知理论</a:t>
                </a:r>
              </a:p>
              <a:p>
                <a:pPr algn="ctr"/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ounded Rectangle 31">
                <a:extLst>
                  <a:ext uri="{FF2B5EF4-FFF2-40B4-BE49-F238E27FC236}">
                    <a16:creationId xmlns:a16="http://schemas.microsoft.com/office/drawing/2014/main" id="{B61F10B8-69CE-C242-A94B-0FAF669010F0}"/>
                  </a:ext>
                </a:extLst>
              </p:cNvPr>
              <p:cNvSpPr/>
              <p:nvPr/>
            </p:nvSpPr>
            <p:spPr bwMode="auto">
              <a:xfrm>
                <a:off x="2012623" y="3879131"/>
                <a:ext cx="4977352" cy="502317"/>
              </a:xfrm>
              <a:prstGeom prst="roundRect">
                <a:avLst>
                  <a:gd name="adj" fmla="val 4657"/>
                </a:avLst>
              </a:prstGeom>
              <a:solidFill>
                <a:srgbClr val="C00000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知识计算（理解、生成）</a:t>
                </a:r>
                <a:endParaRPr lang="en-US" sz="26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Straight Connector 32">
                <a:extLst>
                  <a:ext uri="{FF2B5EF4-FFF2-40B4-BE49-F238E27FC236}">
                    <a16:creationId xmlns:a16="http://schemas.microsoft.com/office/drawing/2014/main" id="{727800E1-BB54-8742-9E39-1D06F18FAD82}"/>
                  </a:ext>
                </a:extLst>
              </p:cNvPr>
              <p:cNvCxnSpPr/>
              <p:nvPr/>
            </p:nvCxnSpPr>
            <p:spPr>
              <a:xfrm>
                <a:off x="2012623" y="3662313"/>
                <a:ext cx="4977352" cy="94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33">
                <a:extLst>
                  <a:ext uri="{FF2B5EF4-FFF2-40B4-BE49-F238E27FC236}">
                    <a16:creationId xmlns:a16="http://schemas.microsoft.com/office/drawing/2014/main" id="{2B80104B-D2A8-364B-A75F-1B36F5B3C189}"/>
                  </a:ext>
                </a:extLst>
              </p:cNvPr>
              <p:cNvSpPr/>
              <p:nvPr/>
            </p:nvSpPr>
            <p:spPr bwMode="auto">
              <a:xfrm>
                <a:off x="2012623" y="2036983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智能医疗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Rounded Rectangle 37">
                <a:extLst>
                  <a:ext uri="{FF2B5EF4-FFF2-40B4-BE49-F238E27FC236}">
                    <a16:creationId xmlns:a16="http://schemas.microsoft.com/office/drawing/2014/main" id="{5650B83E-DD64-FE4B-A576-30A56ACE8937}"/>
                  </a:ext>
                </a:extLst>
              </p:cNvPr>
              <p:cNvSpPr/>
              <p:nvPr/>
            </p:nvSpPr>
            <p:spPr bwMode="auto">
              <a:xfrm>
                <a:off x="6235831" y="2045220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en-US" sz="2667" b="1" dirty="0" err="1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智能司法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Rounded Rectangle 30">
              <a:extLst>
                <a:ext uri="{FF2B5EF4-FFF2-40B4-BE49-F238E27FC236}">
                  <a16:creationId xmlns:a16="http://schemas.microsoft.com/office/drawing/2014/main" id="{8AC5954C-139E-C54C-BD07-BC4C3819E361}"/>
                </a:ext>
              </a:extLst>
            </p:cNvPr>
            <p:cNvSpPr/>
            <p:nvPr/>
          </p:nvSpPr>
          <p:spPr bwMode="auto">
            <a:xfrm>
              <a:off x="2987824" y="3420289"/>
              <a:ext cx="1443619" cy="930234"/>
            </a:xfrm>
            <a:prstGeom prst="roundRect">
              <a:avLst>
                <a:gd name="adj" fmla="val 4380"/>
              </a:avLst>
            </a:prstGeom>
            <a:solidFill>
              <a:schemeClr val="bg1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none" rtlCol="0" anchor="ctr"/>
            <a:lstStyle/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面向NLP的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ounded Rectangle 31">
            <a:extLst>
              <a:ext uri="{FF2B5EF4-FFF2-40B4-BE49-F238E27FC236}">
                <a16:creationId xmlns:a16="http://schemas.microsoft.com/office/drawing/2014/main" id="{A4AA4360-CE28-A14E-B784-00B6012CDE4B}"/>
              </a:ext>
            </a:extLst>
          </p:cNvPr>
          <p:cNvSpPr/>
          <p:nvPr/>
        </p:nvSpPr>
        <p:spPr bwMode="auto">
          <a:xfrm>
            <a:off x="6306050" y="4257159"/>
            <a:ext cx="4975485" cy="566475"/>
          </a:xfrm>
          <a:prstGeom prst="roundRect">
            <a:avLst>
              <a:gd name="adj" fmla="val 465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horz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知识表示（数据、规范）</a:t>
            </a:r>
            <a:endParaRPr lang="en-US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9482738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智能教育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ounded Rectangle 33">
            <a:extLst>
              <a:ext uri="{FF2B5EF4-FFF2-40B4-BE49-F238E27FC236}">
                <a16:creationId xmlns:a16="http://schemas.microsoft.com/office/drawing/2014/main" id="{6D7D8B2B-0C86-F94F-9CBF-36B653E1EB8F}"/>
              </a:ext>
            </a:extLst>
          </p:cNvPr>
          <p:cNvSpPr/>
          <p:nvPr/>
        </p:nvSpPr>
        <p:spPr bwMode="auto">
          <a:xfrm>
            <a:off x="8304130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智能军事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ounded Rectangle 33">
            <a:extLst>
              <a:ext uri="{FF2B5EF4-FFF2-40B4-BE49-F238E27FC236}">
                <a16:creationId xmlns:a16="http://schemas.microsoft.com/office/drawing/2014/main" id="{306E1A45-8D8F-FD4E-BFF4-4BEFB8F47C24}"/>
              </a:ext>
            </a:extLst>
          </p:cNvPr>
          <p:cNvSpPr/>
          <p:nvPr/>
        </p:nvSpPr>
        <p:spPr bwMode="auto">
          <a:xfrm>
            <a:off x="7262135" y="1550815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智能金融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705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3B7A6A62-6840-4A93-A216-254947C4AE3B}"/>
              </a:ext>
            </a:extLst>
          </p:cNvPr>
          <p:cNvSpPr/>
          <p:nvPr/>
        </p:nvSpPr>
        <p:spPr>
          <a:xfrm>
            <a:off x="4740275" y="12763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实验室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概况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4D3FFDC2-94CA-4CD2-8815-C33012FBB83A}"/>
              </a:ext>
            </a:extLst>
          </p:cNvPr>
          <p:cNvSpPr/>
          <p:nvPr/>
        </p:nvSpPr>
        <p:spPr>
          <a:xfrm>
            <a:off x="3287713" y="2590800"/>
            <a:ext cx="1728787" cy="1150938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平台建设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D6AB5113-86EF-49D1-AF91-750B0FA99D64}"/>
              </a:ext>
            </a:extLst>
          </p:cNvPr>
          <p:cNvSpPr/>
          <p:nvPr/>
        </p:nvSpPr>
        <p:spPr>
          <a:xfrm>
            <a:off x="8112125" y="2590800"/>
            <a:ext cx="1728788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学术交流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BA2A15F-10A4-4B5F-8D36-4F179BB2C2EE}"/>
              </a:ext>
            </a:extLst>
          </p:cNvPr>
          <p:cNvSpPr/>
          <p:nvPr/>
        </p:nvSpPr>
        <p:spPr>
          <a:xfrm>
            <a:off x="8129588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国际合作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B94C0EAA-9955-4B35-9F33-14A468582B69}"/>
              </a:ext>
            </a:extLst>
          </p:cNvPr>
          <p:cNvSpPr/>
          <p:nvPr/>
        </p:nvSpPr>
        <p:spPr>
          <a:xfrm>
            <a:off x="4727575" y="5300663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科研成果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49EC831F-FBF5-4FC6-A63C-764D6EE94A56}"/>
              </a:ext>
            </a:extLst>
          </p:cNvPr>
          <p:cNvSpPr/>
          <p:nvPr/>
        </p:nvSpPr>
        <p:spPr>
          <a:xfrm>
            <a:off x="3287713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科研项目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6D3FAFF-E258-4283-9B65-01789C66E0CF}"/>
              </a:ext>
            </a:extLst>
          </p:cNvPr>
          <p:cNvSpPr/>
          <p:nvPr/>
        </p:nvSpPr>
        <p:spPr>
          <a:xfrm>
            <a:off x="6672263" y="1276350"/>
            <a:ext cx="1727200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研究方向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830569A0-C69A-48BD-92FE-2958928C047F}"/>
              </a:ext>
            </a:extLst>
          </p:cNvPr>
          <p:cNvSpPr/>
          <p:nvPr/>
        </p:nvSpPr>
        <p:spPr>
          <a:xfrm>
            <a:off x="6753225" y="52768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校友发展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1061FE03-D1D6-4DBB-AE83-73E9B865FFFB}"/>
              </a:ext>
            </a:extLst>
          </p:cNvPr>
          <p:cNvSpPr/>
          <p:nvPr/>
        </p:nvSpPr>
        <p:spPr>
          <a:xfrm>
            <a:off x="5519738" y="3068638"/>
            <a:ext cx="2098675" cy="165576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人才培养</a:t>
            </a:r>
          </a:p>
        </p:txBody>
      </p:sp>
    </p:spTree>
    <p:extLst>
      <p:ext uri="{BB962C8B-B14F-4D97-AF65-F5344CB8AC3E}">
        <p14:creationId xmlns:p14="http://schemas.microsoft.com/office/powerpoint/2010/main" val="10694815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21401-1ECA-46F5-944A-41D92267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省部级重点实验室及校企联合实验室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B8561-538C-48A3-89A2-69DE53D8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99" y="1628799"/>
            <a:ext cx="10972800" cy="45259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省部级重点实验室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黑龙江省中文信息处理重点实验室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语言语音教育部微软重点实验室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5" descr="2000年揭牌">
            <a:extLst>
              <a:ext uri="{FF2B5EF4-FFF2-40B4-BE49-F238E27FC236}">
                <a16:creationId xmlns:a16="http://schemas.microsoft.com/office/drawing/2014/main" id="{FE35E2FD-CB93-47C9-8D46-4E702564D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3573016"/>
            <a:ext cx="437108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98A739-EB1D-49C7-AB83-FC0D62767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426" y="3212976"/>
            <a:ext cx="6074423" cy="27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230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CB14F345-C82F-49A5-95AE-047D12D3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刘挺入选“头雁”计划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BF88B7-D4FC-4101-B0BD-185A07F7F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3188"/>
            <a:ext cx="10972800" cy="604837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月，刘挺教授牵头团队获黑龙江省“头雁”计划支持</a:t>
            </a:r>
          </a:p>
        </p:txBody>
      </p:sp>
      <p:pic>
        <p:nvPicPr>
          <p:cNvPr id="24580" name="Picture 4" descr="http://5b0988e595225.cdn.sohucs.com/images/20190224/eaf4ac8ef59044af800f709e38d73056.jpeg">
            <a:extLst>
              <a:ext uri="{FF2B5EF4-FFF2-40B4-BE49-F238E27FC236}">
                <a16:creationId xmlns:a16="http://schemas.microsoft.com/office/drawing/2014/main" id="{DD343670-C04C-4746-9770-B2B27D57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266950"/>
            <a:ext cx="3024188" cy="29575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图片 5">
            <a:extLst>
              <a:ext uri="{FF2B5EF4-FFF2-40B4-BE49-F238E27FC236}">
                <a16:creationId xmlns:a16="http://schemas.microsoft.com/office/drawing/2014/main" id="{0D763A1C-5E7A-45A0-BF6C-CDF2166FA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2657475"/>
            <a:ext cx="4278312" cy="23034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6">
            <a:extLst>
              <a:ext uri="{FF2B5EF4-FFF2-40B4-BE49-F238E27FC236}">
                <a16:creationId xmlns:a16="http://schemas.microsoft.com/office/drawing/2014/main" id="{DA92A497-43B1-4DD0-BF6F-02778C4DD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5413375"/>
            <a:ext cx="9553575" cy="12477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40B161A-7868-49A9-8E5A-BFEEF74C1F03}"/>
              </a:ext>
            </a:extLst>
          </p:cNvPr>
          <p:cNvSpPr/>
          <p:nvPr/>
        </p:nvSpPr>
        <p:spPr>
          <a:xfrm>
            <a:off x="1222375" y="5805264"/>
            <a:ext cx="9865096" cy="434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75F40-B759-47F1-B61A-F1A27FA0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校企联合实验室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82758-A044-48DD-A476-BA864BE9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哈工大腾讯联合实验室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年成立，是腾讯与中国高校建立的最早的实验室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哈工大讯飞联合实验室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（简称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HFL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哈工大华为联合创新中心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DF08391A-E9D2-4182-AED2-EEE7CA341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4365104"/>
            <a:ext cx="4752528" cy="207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 descr="https://ss3.bdstatic.com/70cFv8Sh_Q1YnxGkpoWK1HF6hhy/it/u=1881586327,1658631092&amp;fm=15&amp;gp=0.jpg">
            <a:extLst>
              <a:ext uri="{FF2B5EF4-FFF2-40B4-BE49-F238E27FC236}">
                <a16:creationId xmlns:a16="http://schemas.microsoft.com/office/drawing/2014/main" id="{7BEC8746-4F25-477F-8A62-4E4AD09F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54" y="4365104"/>
            <a:ext cx="4046811" cy="20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2F7BF53E-DE72-4287-91BA-08C241FDD2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10" y="4370581"/>
            <a:ext cx="2754965" cy="206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9850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22AAF-04EE-4E98-BA0C-975043DF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哈工大讯飞联合实验室工作会议</a:t>
            </a: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A2A1F6BA-213F-419A-83DE-25B06A3E6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1" y="2420888"/>
            <a:ext cx="5472113" cy="409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>
            <a:extLst>
              <a:ext uri="{FF2B5EF4-FFF2-40B4-BE49-F238E27FC236}">
                <a16:creationId xmlns:a16="http://schemas.microsoft.com/office/drawing/2014/main" id="{51D4ADA5-559E-42E6-954C-1B530C65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948" y="2420888"/>
            <a:ext cx="6145212" cy="409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95E7C6B-AF35-43E9-84C7-54E3D6FC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84" y="1484784"/>
            <a:ext cx="10972800" cy="676671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月，在哈工大讯飞联合实验室（北京中关村软件园）</a:t>
            </a: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10440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3B7A6A62-6840-4A93-A216-254947C4AE3B}"/>
              </a:ext>
            </a:extLst>
          </p:cNvPr>
          <p:cNvSpPr/>
          <p:nvPr/>
        </p:nvSpPr>
        <p:spPr>
          <a:xfrm>
            <a:off x="4740275" y="12763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实验室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概况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4D3FFDC2-94CA-4CD2-8815-C33012FBB83A}"/>
              </a:ext>
            </a:extLst>
          </p:cNvPr>
          <p:cNvSpPr/>
          <p:nvPr/>
        </p:nvSpPr>
        <p:spPr>
          <a:xfrm>
            <a:off x="3287713" y="2590800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平台建设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D6AB5113-86EF-49D1-AF91-750B0FA99D64}"/>
              </a:ext>
            </a:extLst>
          </p:cNvPr>
          <p:cNvSpPr/>
          <p:nvPr/>
        </p:nvSpPr>
        <p:spPr>
          <a:xfrm>
            <a:off x="8112125" y="2590800"/>
            <a:ext cx="1728788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学术交流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BA2A15F-10A4-4B5F-8D36-4F179BB2C2EE}"/>
              </a:ext>
            </a:extLst>
          </p:cNvPr>
          <p:cNvSpPr/>
          <p:nvPr/>
        </p:nvSpPr>
        <p:spPr>
          <a:xfrm>
            <a:off x="8129588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国际合作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B94C0EAA-9955-4B35-9F33-14A468582B69}"/>
              </a:ext>
            </a:extLst>
          </p:cNvPr>
          <p:cNvSpPr/>
          <p:nvPr/>
        </p:nvSpPr>
        <p:spPr>
          <a:xfrm>
            <a:off x="4727575" y="5300663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科研成果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49EC831F-FBF5-4FC6-A63C-764D6EE94A56}"/>
              </a:ext>
            </a:extLst>
          </p:cNvPr>
          <p:cNvSpPr/>
          <p:nvPr/>
        </p:nvSpPr>
        <p:spPr>
          <a:xfrm>
            <a:off x="3287713" y="3933825"/>
            <a:ext cx="1728787" cy="1150938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科研项目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6D3FAFF-E258-4283-9B65-01789C66E0CF}"/>
              </a:ext>
            </a:extLst>
          </p:cNvPr>
          <p:cNvSpPr/>
          <p:nvPr/>
        </p:nvSpPr>
        <p:spPr>
          <a:xfrm>
            <a:off x="6672263" y="1276350"/>
            <a:ext cx="1727200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科研方向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830569A0-C69A-48BD-92FE-2958928C047F}"/>
              </a:ext>
            </a:extLst>
          </p:cNvPr>
          <p:cNvSpPr/>
          <p:nvPr/>
        </p:nvSpPr>
        <p:spPr>
          <a:xfrm>
            <a:off x="6753225" y="52768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校友发展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1061FE03-D1D6-4DBB-AE83-73E9B865FFFB}"/>
              </a:ext>
            </a:extLst>
          </p:cNvPr>
          <p:cNvSpPr/>
          <p:nvPr/>
        </p:nvSpPr>
        <p:spPr>
          <a:xfrm>
            <a:off x="5519738" y="3068638"/>
            <a:ext cx="2098675" cy="165576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人才培养</a:t>
            </a:r>
          </a:p>
        </p:txBody>
      </p:sp>
    </p:spTree>
    <p:extLst>
      <p:ext uri="{BB962C8B-B14F-4D97-AF65-F5344CB8AC3E}">
        <p14:creationId xmlns:p14="http://schemas.microsoft.com/office/powerpoint/2010/main" val="174603713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31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116334"/>
            <a:ext cx="8229600" cy="1143000"/>
          </a:xfrm>
        </p:spPr>
        <p:txBody>
          <a:bodyPr/>
          <a:lstStyle/>
          <a:p>
            <a:pPr algn="l" eaLnBrk="1" hangingPunct="1"/>
            <a:r>
              <a:rPr lang="zh-CN" altLang="en-US" sz="3600" dirty="0">
                <a:solidFill>
                  <a:srgbClr val="CECDCD"/>
                </a:solidFill>
                <a:latin typeface="微软雅黑" pitchFamily="34" charset="-122"/>
                <a:ea typeface="微软雅黑" pitchFamily="34" charset="-122"/>
              </a:rPr>
              <a:t>目前执行的</a:t>
            </a:r>
            <a:r>
              <a:rPr lang="zh-CN" altLang="zh-CN" sz="3600" dirty="0">
                <a:solidFill>
                  <a:srgbClr val="CECDCD"/>
                </a:solidFill>
                <a:latin typeface="微软雅黑" pitchFamily="34" charset="-122"/>
                <a:ea typeface="微软雅黑" pitchFamily="34" charset="-122"/>
              </a:rPr>
              <a:t>国家自然科学基金项目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/>
        </p:nvGraphicFramePr>
        <p:xfrm>
          <a:off x="299356" y="1294112"/>
          <a:ext cx="11593288" cy="5662784"/>
        </p:xfrm>
        <a:graphic>
          <a:graphicData uri="http://schemas.openxmlformats.org/drawingml/2006/table">
            <a:tbl>
              <a:tblPr/>
              <a:tblGrid>
                <a:gridCol w="1116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3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9534">
                  <a:extLst>
                    <a:ext uri="{9D8B030D-6E8A-4147-A177-3AD203B41FA5}">
                      <a16:colId xmlns:a16="http://schemas.microsoft.com/office/drawing/2014/main" val="2766441297"/>
                    </a:ext>
                  </a:extLst>
                </a:gridCol>
              </a:tblGrid>
              <a:tr h="5713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起始时间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截止时间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项目名称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项目类型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负责人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031734"/>
                  </a:ext>
                </a:extLst>
              </a:tr>
              <a:tr h="5713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2017.1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2021.12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社交媒体中文本情感语义计算理论与方法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国家自然科学基金重点项目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秦    兵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82037"/>
                  </a:ext>
                </a:extLst>
              </a:tr>
              <a:tr h="5713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+mn-cs"/>
                        </a:rPr>
                        <a:t>2021.1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+mn-cs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+mn-cs"/>
                        </a:rPr>
                        <a:t>2024.12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+mn-cs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+mn-cs"/>
                        </a:rPr>
                        <a:t>开放域对话系统中的角色化对话生成技术研究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国家自然科学基金面上项目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张伟男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417309"/>
                  </a:ext>
                </a:extLst>
              </a:tr>
              <a:tr h="5713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2020.1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2023.12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基于跨语言信息的大规模稀缺资源知识库自动构建技术研究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国家自然科学基金面上项目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秦    兵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784331"/>
                  </a:ext>
                </a:extLst>
              </a:tr>
              <a:tr h="4998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2020.1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2023.12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跨语言语义依存分析技术研究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国家自然科学基金面上项目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车万翔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56139"/>
                  </a:ext>
                </a:extLst>
              </a:tr>
              <a:tr h="5684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2020.1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2023.12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面向智能客服的问题语义分析相关技术研究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国家自然科学基金面上项目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张    宇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03818"/>
                  </a:ext>
                </a:extLst>
              </a:tr>
              <a:tr h="571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2018.1</a:t>
                      </a: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2021.12</a:t>
                      </a: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结合用户间相互关注的个性化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APP</a:t>
                      </a: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图推荐模型研究</a:t>
                      </a:r>
                      <a:endParaRPr kumimoji="0" 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国家自然科学基金面上项目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刘铭</a:t>
                      </a:r>
                      <a:endParaRPr kumimoji="0" 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0044"/>
                  </a:ext>
                </a:extLst>
              </a:tr>
              <a:tr h="571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2018.1</a:t>
                      </a: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2021.12</a:t>
                      </a: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面向聊天机器人的文本情感分析关键技术研究</a:t>
                      </a:r>
                      <a:endParaRPr kumimoji="0" 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国家自然科学基金面上项目</a:t>
                      </a: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赵妍妍</a:t>
                      </a:r>
                      <a:endParaRPr kumimoji="0" 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989209"/>
                  </a:ext>
                </a:extLst>
              </a:tr>
              <a:tr h="571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2020.1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2022.12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基于结构化数据表示的文本生成技术研究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国际自然科学基金青年项目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冯骁骋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05511"/>
                  </a:ext>
                </a:extLst>
              </a:tr>
              <a:tr h="5714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2018.1</a:t>
                      </a: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2020.12</a:t>
                      </a: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基于文本表示学习的金融市场行情预测方法研究</a:t>
                      </a:r>
                      <a:endParaRPr kumimoji="0" 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国际自然科学基金青年项目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丁    效</a:t>
                      </a:r>
                      <a:endParaRPr kumimoji="0" 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46" marR="91446" marT="45732" marB="4573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5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96732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14062-90B4-4077-94F8-B295896F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8744"/>
            <a:ext cx="10492747" cy="1143000"/>
          </a:xfrm>
        </p:spPr>
        <p:txBody>
          <a:bodyPr/>
          <a:lstStyle/>
          <a:p>
            <a:r>
              <a:rPr lang="zh-CN" altLang="en-US" dirty="0"/>
              <a:t>研究中心的价值观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2C0402B1-3EFF-4FF0-BA61-708C98DB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718533"/>
            <a:ext cx="5921451" cy="171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8612E1-A240-4B5D-A7A4-3CCC076DB762}"/>
              </a:ext>
            </a:extLst>
          </p:cNvPr>
          <p:cNvSpPr txBox="1"/>
          <p:nvPr/>
        </p:nvSpPr>
        <p:spPr>
          <a:xfrm>
            <a:off x="1209901" y="36111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技术使命：以中文技术，助民族复兴</a:t>
            </a:r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D5F2D782-5D15-4320-AC51-6545FC29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544" y="1718533"/>
            <a:ext cx="5003800" cy="37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238E70-B5D5-4ADE-AF84-BAC345F7C6F2}"/>
              </a:ext>
            </a:extLst>
          </p:cNvPr>
          <p:cNvSpPr txBox="1"/>
          <p:nvPr/>
        </p:nvSpPr>
        <p:spPr>
          <a:xfrm>
            <a:off x="7176120" y="564437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实验室文化：友爱、力行、乐学、日新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4C11CA-2BA9-4A74-BE4A-458E85FF48E8}"/>
              </a:ext>
            </a:extLst>
          </p:cNvPr>
          <p:cNvSpPr txBox="1"/>
          <p:nvPr/>
        </p:nvSpPr>
        <p:spPr>
          <a:xfrm>
            <a:off x="741539" y="466119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兴院、荣校、报国、利天下</a:t>
            </a:r>
            <a:endParaRPr lang="zh-CN" altLang="en-US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B29356-E566-4404-BF45-84275BCD4D1B}"/>
              </a:ext>
            </a:extLst>
          </p:cNvPr>
          <p:cNvSpPr/>
          <p:nvPr/>
        </p:nvSpPr>
        <p:spPr>
          <a:xfrm>
            <a:off x="420395" y="5454085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理解语言，挖掘知识，认知社会</a:t>
            </a:r>
            <a:endParaRPr lang="en-US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83747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6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25296"/>
            <a:ext cx="9155360" cy="1143000"/>
          </a:xfrm>
        </p:spPr>
        <p:txBody>
          <a:bodyPr/>
          <a:lstStyle/>
          <a:p>
            <a:pPr algn="l" eaLnBrk="1" hangingPunct="1"/>
            <a:r>
              <a:rPr lang="zh-CN" altLang="en-US" sz="3600" dirty="0">
                <a:solidFill>
                  <a:srgbClr val="CECDCD"/>
                </a:solidFill>
                <a:latin typeface="微软雅黑" pitchFamily="34" charset="-122"/>
                <a:ea typeface="微软雅黑" pitchFamily="34" charset="-122"/>
              </a:rPr>
              <a:t>目前正在执行的国家科技部项目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ph idx="4294967295"/>
          </p:nvPr>
        </p:nvGraphicFramePr>
        <p:xfrm>
          <a:off x="839416" y="2276872"/>
          <a:ext cx="10801200" cy="3314049"/>
        </p:xfrm>
        <a:graphic>
          <a:graphicData uri="http://schemas.openxmlformats.org/drawingml/2006/table">
            <a:tbl>
              <a:tblPr/>
              <a:tblGrid>
                <a:gridCol w="88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8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9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6506">
                  <a:extLst>
                    <a:ext uri="{9D8B030D-6E8A-4147-A177-3AD203B41FA5}">
                      <a16:colId xmlns:a16="http://schemas.microsoft.com/office/drawing/2014/main" val="677318364"/>
                    </a:ext>
                  </a:extLst>
                </a:gridCol>
              </a:tblGrid>
              <a:tr h="64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2021.1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2023.12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开放域多元知识获取与深层结构或语义分析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国家重点研发计划项目（课题）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车万翔负责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615020"/>
                  </a:ext>
                </a:extLst>
              </a:tr>
              <a:tr h="64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+mn-cs"/>
                        </a:rPr>
                        <a:t>2019.10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+mn-cs"/>
                        </a:rPr>
                        <a:t>2022.6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面向冬奥场景的多语种智能问答关键技术研究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国家重点研发计划项目（课题）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张宇负责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797626"/>
                  </a:ext>
                </a:extLst>
              </a:tr>
              <a:tr h="64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2019.4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2022.4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语言问题求解和答案生成</a:t>
                      </a:r>
                      <a:b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</a:b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关键技术及系统（二期）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国家重点研发计划项目（课题）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秦兵负责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007952"/>
                  </a:ext>
                </a:extLst>
              </a:tr>
              <a:tr h="6472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2019.8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2021.7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可泛化的领域知识学习与计算引擎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国家重点研发计划项目（子课题）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刘挺负责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2021.1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2023.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拟人化人机交互服务关键技术与系统</a:t>
                      </a: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国家重点研发计划项目（子课题）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+mn-cs"/>
                        </a:rPr>
                        <a:t>张伟男负责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+mn-cs"/>
                      </a:endParaRPr>
                    </a:p>
                  </a:txBody>
                  <a:tcPr marT="45684" marB="4568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21952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3B7A6A62-6840-4A93-A216-254947C4AE3B}"/>
              </a:ext>
            </a:extLst>
          </p:cNvPr>
          <p:cNvSpPr/>
          <p:nvPr/>
        </p:nvSpPr>
        <p:spPr>
          <a:xfrm>
            <a:off x="4740275" y="12763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实验室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概况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4D3FFDC2-94CA-4CD2-8815-C33012FBB83A}"/>
              </a:ext>
            </a:extLst>
          </p:cNvPr>
          <p:cNvSpPr/>
          <p:nvPr/>
        </p:nvSpPr>
        <p:spPr>
          <a:xfrm>
            <a:off x="3287713" y="2590800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平台建设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D6AB5113-86EF-49D1-AF91-750B0FA99D64}"/>
              </a:ext>
            </a:extLst>
          </p:cNvPr>
          <p:cNvSpPr/>
          <p:nvPr/>
        </p:nvSpPr>
        <p:spPr>
          <a:xfrm>
            <a:off x="8112125" y="2590800"/>
            <a:ext cx="1728788" cy="1150938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学术交流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BA2A15F-10A4-4B5F-8D36-4F179BB2C2EE}"/>
              </a:ext>
            </a:extLst>
          </p:cNvPr>
          <p:cNvSpPr/>
          <p:nvPr/>
        </p:nvSpPr>
        <p:spPr>
          <a:xfrm>
            <a:off x="8129588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国际合作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B94C0EAA-9955-4B35-9F33-14A468582B69}"/>
              </a:ext>
            </a:extLst>
          </p:cNvPr>
          <p:cNvSpPr/>
          <p:nvPr/>
        </p:nvSpPr>
        <p:spPr>
          <a:xfrm>
            <a:off x="4727575" y="5300663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科研成果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49EC831F-FBF5-4FC6-A63C-764D6EE94A56}"/>
              </a:ext>
            </a:extLst>
          </p:cNvPr>
          <p:cNvSpPr/>
          <p:nvPr/>
        </p:nvSpPr>
        <p:spPr>
          <a:xfrm>
            <a:off x="3287713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科研项目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6D3FAFF-E258-4283-9B65-01789C66E0CF}"/>
              </a:ext>
            </a:extLst>
          </p:cNvPr>
          <p:cNvSpPr/>
          <p:nvPr/>
        </p:nvSpPr>
        <p:spPr>
          <a:xfrm>
            <a:off x="6672263" y="1276350"/>
            <a:ext cx="1727200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科研方向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830569A0-C69A-48BD-92FE-2958928C047F}"/>
              </a:ext>
            </a:extLst>
          </p:cNvPr>
          <p:cNvSpPr/>
          <p:nvPr/>
        </p:nvSpPr>
        <p:spPr>
          <a:xfrm>
            <a:off x="6753225" y="52768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校友发展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1061FE03-D1D6-4DBB-AE83-73E9B865FFFB}"/>
              </a:ext>
            </a:extLst>
          </p:cNvPr>
          <p:cNvSpPr/>
          <p:nvPr/>
        </p:nvSpPr>
        <p:spPr>
          <a:xfrm>
            <a:off x="5519738" y="3068638"/>
            <a:ext cx="2098675" cy="165576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人才培养</a:t>
            </a:r>
          </a:p>
        </p:txBody>
      </p:sp>
    </p:spTree>
    <p:extLst>
      <p:ext uri="{BB962C8B-B14F-4D97-AF65-F5344CB8AC3E}">
        <p14:creationId xmlns:p14="http://schemas.microsoft.com/office/powerpoint/2010/main" val="159258524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A937A-EC84-4E66-8D76-678F4C85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925" y="6350"/>
            <a:ext cx="11536363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承办</a:t>
            </a:r>
            <a:r>
              <a:rPr lang="en-US" altLang="zh-CN" dirty="0"/>
              <a:t>SMP 2018</a:t>
            </a:r>
            <a:r>
              <a:rPr lang="zh-CN" altLang="en-US" dirty="0"/>
              <a:t>大会（第八届）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A5BFFF-47A7-41F0-8060-1F5F5EF4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865"/>
            <a:ext cx="109728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全国社会媒体处理大会（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刘挺教授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年创办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大会，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年组建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专委会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年北京，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人参会；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年哈尔滨，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人参会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是中国 “计算技术与社会科学”交叉的最大的会议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的跨学科专业组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defRPr/>
            </a:pPr>
            <a:r>
              <a:rPr lang="zh-CN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计算社会学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计算传播学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智能金融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智能教育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智能司法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计算历史学</a:t>
            </a:r>
          </a:p>
          <a:p>
            <a:pPr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3" name="内容占位符 4">
            <a:extLst>
              <a:ext uri="{FF2B5EF4-FFF2-40B4-BE49-F238E27FC236}">
                <a16:creationId xmlns:a16="http://schemas.microsoft.com/office/drawing/2014/main" id="{6D643D0F-3669-4B25-A0CD-19F4338FD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" y="4209011"/>
            <a:ext cx="10539413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55875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C4C68-E097-4476-9B8A-A4D3F727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667" y="24218"/>
            <a:ext cx="10492747" cy="1143000"/>
          </a:xfrm>
        </p:spPr>
        <p:txBody>
          <a:bodyPr/>
          <a:lstStyle/>
          <a:p>
            <a:r>
              <a:rPr lang="zh-CN" altLang="en-US" dirty="0"/>
              <a:t>全国知识图谱与语义计算大会</a:t>
            </a:r>
            <a:r>
              <a:rPr lang="en-US" altLang="zh-CN" dirty="0"/>
              <a:t>CCKS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5DF3AA-DB3D-4603-9A45-1B42F9EA5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2" y="4222950"/>
            <a:ext cx="3672408" cy="244827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30924D-1DD1-45D1-BC45-BC3AA61FAB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98" y="4221090"/>
            <a:ext cx="3672408" cy="2448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B13E6B-4EB7-4E8C-95CB-8BCEE7B60F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13" y="4221089"/>
            <a:ext cx="4327549" cy="2448271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1F13FD8-9B8D-42F1-8F55-B6273C9AA093}"/>
              </a:ext>
            </a:extLst>
          </p:cNvPr>
          <p:cNvSpPr txBox="1">
            <a:spLocks/>
          </p:cNvSpPr>
          <p:nvPr/>
        </p:nvSpPr>
        <p:spPr bwMode="auto">
          <a:xfrm>
            <a:off x="609600" y="1484784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ea typeface="华文细黑" pitchFamily="2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CCKS 2019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日在杭州召开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由中国中文信息学会语言与知识计算专业委员会主办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参会人数达到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秦兵教授是专委会副主任，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CCKS2019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程序委员会主席</a:t>
            </a:r>
          </a:p>
        </p:txBody>
      </p:sp>
    </p:spTree>
    <p:extLst>
      <p:ext uri="{BB962C8B-B14F-4D97-AF65-F5344CB8AC3E}">
        <p14:creationId xmlns:p14="http://schemas.microsoft.com/office/powerpoint/2010/main" val="322904925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4DC4250C-1189-4A10-ABD3-9AEC6B549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参加国内会议：</a:t>
            </a:r>
            <a:r>
              <a:rPr lang="en-US" altLang="zh-CN"/>
              <a:t>CCL</a:t>
            </a:r>
            <a:r>
              <a:rPr lang="zh-CN" altLang="en-US"/>
              <a:t>、</a:t>
            </a:r>
            <a:r>
              <a:rPr lang="en-US" altLang="zh-CN"/>
              <a:t>NLPCC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985A25-D94D-4BC8-95D8-572D125A2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1628775"/>
            <a:ext cx="5508625" cy="41306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779309-5CEA-4AC4-AE06-A27802F7B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13" y="1916113"/>
            <a:ext cx="5245100" cy="32131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6085" name="文本框 5">
            <a:extLst>
              <a:ext uri="{FF2B5EF4-FFF2-40B4-BE49-F238E27FC236}">
                <a16:creationId xmlns:a16="http://schemas.microsoft.com/office/drawing/2014/main" id="{DA3F4396-0D70-4BE0-ADFB-325FE2EDC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5949950"/>
            <a:ext cx="3386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latin typeface="Calibri" panose="020F0502020204030204" pitchFamily="34" charset="0"/>
                <a:ea typeface="宋体" panose="02010600030101010101" pitchFamily="2" charset="-122"/>
              </a:rPr>
              <a:t>CCL</a:t>
            </a:r>
            <a:r>
              <a:rPr lang="zh-CN" altLang="en-US" sz="1800">
                <a:latin typeface="Calibri" panose="020F0502020204030204" pitchFamily="34" charset="0"/>
                <a:ea typeface="宋体" panose="02010600030101010101" pitchFamily="2" charset="-122"/>
              </a:rPr>
              <a:t>，</a:t>
            </a:r>
            <a:r>
              <a:rPr lang="en-US" altLang="zh-CN" sz="1800">
                <a:latin typeface="Calibri" panose="020F0502020204030204" pitchFamily="34" charset="0"/>
                <a:ea typeface="宋体" panose="02010600030101010101" pitchFamily="2" charset="-122"/>
              </a:rPr>
              <a:t>2019</a:t>
            </a:r>
            <a:r>
              <a:rPr lang="zh-CN" altLang="en-US" sz="1800">
                <a:latin typeface="Calibri" panose="020F0502020204030204" pitchFamily="34" charset="0"/>
                <a:ea typeface="宋体" panose="02010600030101010101" pitchFamily="2" charset="-122"/>
              </a:rPr>
              <a:t>年</a:t>
            </a:r>
            <a:r>
              <a:rPr lang="en-US" altLang="zh-CN" sz="1800">
                <a:latin typeface="Calibri" panose="020F0502020204030204" pitchFamily="34" charset="0"/>
                <a:ea typeface="宋体" panose="02010600030101010101" pitchFamily="2" charset="-122"/>
              </a:rPr>
              <a:t>10</a:t>
            </a:r>
            <a:r>
              <a:rPr lang="zh-CN" altLang="en-US" sz="1800">
                <a:latin typeface="Calibri" panose="020F0502020204030204" pitchFamily="34" charset="0"/>
                <a:ea typeface="宋体" panose="02010600030101010101" pitchFamily="2" charset="-122"/>
              </a:rPr>
              <a:t>月</a:t>
            </a:r>
            <a:r>
              <a:rPr lang="en-US" altLang="zh-CN" sz="1800">
                <a:latin typeface="Calibri" panose="020F0502020204030204" pitchFamily="34" charset="0"/>
                <a:ea typeface="宋体" panose="02010600030101010101" pitchFamily="2" charset="-122"/>
              </a:rPr>
              <a:t>18-20</a:t>
            </a:r>
            <a:r>
              <a:rPr lang="zh-CN" altLang="en-US" sz="1800">
                <a:latin typeface="Calibri" panose="020F0502020204030204" pitchFamily="34" charset="0"/>
                <a:ea typeface="宋体" panose="02010600030101010101" pitchFamily="2" charset="-122"/>
              </a:rPr>
              <a:t>日，昆明</a:t>
            </a:r>
          </a:p>
        </p:txBody>
      </p:sp>
      <p:sp>
        <p:nvSpPr>
          <p:cNvPr id="46086" name="矩形 7">
            <a:extLst>
              <a:ext uri="{FF2B5EF4-FFF2-40B4-BE49-F238E27FC236}">
                <a16:creationId xmlns:a16="http://schemas.microsoft.com/office/drawing/2014/main" id="{26385B7B-64EF-4C1C-9DA9-0A374C459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5345113"/>
            <a:ext cx="3927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NLPCC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，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2019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年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10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月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9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日至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14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日，敦煌</a:t>
            </a:r>
            <a:endParaRPr lang="zh-CN" alt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>
            <a:extLst>
              <a:ext uri="{FF2B5EF4-FFF2-40B4-BE49-F238E27FC236}">
                <a16:creationId xmlns:a16="http://schemas.microsoft.com/office/drawing/2014/main" id="{76CE529E-39F7-44A7-9C75-5E1E310C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实验室青年教师参加</a:t>
            </a:r>
            <a:r>
              <a:rPr lang="en-US" altLang="zh-CN"/>
              <a:t>YSSNLP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64F2E-12C9-4922-ACE1-54095DC03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3-5</a:t>
            </a:r>
            <a:r>
              <a:rPr lang="zh-CN" altLang="en-US" dirty="0"/>
              <a:t>日，</a:t>
            </a:r>
            <a:r>
              <a:rPr lang="en-US" altLang="zh-CN" dirty="0"/>
              <a:t>YSSNLP 2019</a:t>
            </a:r>
            <a:r>
              <a:rPr lang="zh-CN" altLang="en-US" dirty="0"/>
              <a:t>，海南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FA400E-0B54-4B40-B8B7-3A7E503D9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2708275"/>
            <a:ext cx="4841875" cy="3227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9F4498-CC3D-4CBC-BAA4-957833239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88" y="2720975"/>
            <a:ext cx="5903912" cy="3201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3C750459-9B9C-464C-BE9F-7EAAC7E1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首届事理图谱研讨会，</a:t>
            </a:r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7</a:t>
            </a:r>
            <a:r>
              <a:rPr lang="zh-CN" altLang="en-US"/>
              <a:t>月</a:t>
            </a:r>
            <a:r>
              <a:rPr lang="en-US" altLang="zh-CN"/>
              <a:t>20</a:t>
            </a:r>
            <a:r>
              <a:rPr lang="zh-CN" altLang="en-US"/>
              <a:t>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4855EA-8963-4FFB-A071-AC782473D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600200"/>
            <a:ext cx="9575800" cy="4525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505A2-F8BB-C941-B8C8-40E9966B3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1640"/>
            <a:ext cx="10972800" cy="4525963"/>
          </a:xfrm>
        </p:spPr>
        <p:txBody>
          <a:bodyPr/>
          <a:lstStyle/>
          <a:p>
            <a:r>
              <a:rPr lang="zh-CN" altLang="zh-CN" sz="2400" b="1" dirty="0"/>
              <a:t>组织评测</a:t>
            </a:r>
            <a:endParaRPr lang="zh-CN" altLang="zh-CN" sz="2400" dirty="0"/>
          </a:p>
          <a:p>
            <a:pPr lvl="1"/>
            <a:r>
              <a:rPr lang="en-US" altLang="zh-CN" sz="2000" dirty="0"/>
              <a:t>SMP 2020</a:t>
            </a:r>
            <a:r>
              <a:rPr lang="zh-CN" altLang="zh-CN" sz="2000" dirty="0"/>
              <a:t>小样本对话语义理解</a:t>
            </a:r>
            <a:endParaRPr lang="en-US" altLang="zh-CN" sz="2000" dirty="0"/>
          </a:p>
          <a:p>
            <a:pPr lvl="1"/>
            <a:r>
              <a:rPr lang="en-US" altLang="zh-CN" sz="2000" dirty="0"/>
              <a:t>CCL 2020</a:t>
            </a:r>
            <a:r>
              <a:rPr lang="zh-CN" altLang="zh-CN" sz="2000" dirty="0"/>
              <a:t>语义依存分析</a:t>
            </a:r>
          </a:p>
          <a:p>
            <a:pPr lvl="1"/>
            <a:r>
              <a:rPr lang="zh-CN" altLang="zh-CN" sz="2000" dirty="0"/>
              <a:t>第二届</a:t>
            </a:r>
            <a:r>
              <a:rPr lang="en-US" altLang="zh-CN" sz="2000" dirty="0"/>
              <a:t>SMP</a:t>
            </a:r>
            <a:r>
              <a:rPr lang="zh-CN" altLang="zh-CN" sz="2000" dirty="0"/>
              <a:t>机器人群聊比赛</a:t>
            </a:r>
            <a:endParaRPr lang="en-US" altLang="zh-CN" sz="2000" dirty="0"/>
          </a:p>
          <a:p>
            <a:pPr lvl="1"/>
            <a:r>
              <a:rPr lang="en-US" altLang="zh-CN" sz="2000" dirty="0"/>
              <a:t>SMP2020</a:t>
            </a:r>
            <a:r>
              <a:rPr lang="zh-CN" altLang="zh-CN" sz="2000" dirty="0"/>
              <a:t>中文人机对话技术评测</a:t>
            </a:r>
          </a:p>
          <a:p>
            <a:pPr lvl="1"/>
            <a:r>
              <a:rPr lang="en-US" altLang="zh-CN" sz="2000" dirty="0"/>
              <a:t>SMP2020</a:t>
            </a:r>
            <a:r>
              <a:rPr lang="zh-CN" altLang="zh-CN" sz="2000" dirty="0"/>
              <a:t>微博情绪分类技术评测</a:t>
            </a:r>
            <a:endParaRPr lang="en-US" altLang="zh-CN" sz="2400" b="1" dirty="0"/>
          </a:p>
          <a:p>
            <a:r>
              <a:rPr lang="zh-CN" altLang="zh-CN" sz="2400" b="1" dirty="0"/>
              <a:t>参加评测</a:t>
            </a:r>
            <a:endParaRPr lang="zh-CN" altLang="zh-CN" sz="2400" dirty="0"/>
          </a:p>
          <a:p>
            <a:pPr lvl="1"/>
            <a:r>
              <a:rPr lang="en-US" altLang="zh-CN" sz="2000" dirty="0"/>
              <a:t>CGED 2020</a:t>
            </a:r>
            <a:r>
              <a:rPr lang="zh-CN" altLang="zh-CN" sz="2000" dirty="0"/>
              <a:t>中文语法纠错评测两项第</a:t>
            </a:r>
            <a:r>
              <a:rPr lang="en-US" altLang="zh-CN" sz="2000" dirty="0"/>
              <a:t>1</a:t>
            </a:r>
            <a:r>
              <a:rPr lang="zh-CN" altLang="zh-CN" sz="2000" dirty="0"/>
              <a:t>、一项第</a:t>
            </a:r>
            <a:r>
              <a:rPr lang="en-US" altLang="zh-CN" sz="2000" dirty="0"/>
              <a:t>2</a:t>
            </a:r>
            <a:r>
              <a:rPr lang="zh-CN" altLang="zh-CN" sz="2000" dirty="0"/>
              <a:t>、一项第</a:t>
            </a:r>
            <a:r>
              <a:rPr lang="en-US" altLang="zh-CN" sz="2000" dirty="0"/>
              <a:t>3</a:t>
            </a:r>
            <a:r>
              <a:rPr lang="zh-CN" altLang="zh-CN" sz="2000" dirty="0"/>
              <a:t>，总体成绩最优</a:t>
            </a:r>
            <a:endParaRPr lang="en-US" altLang="zh-CN" sz="2000" dirty="0"/>
          </a:p>
          <a:p>
            <a:pPr lvl="1"/>
            <a:r>
              <a:rPr lang="en-US" altLang="zh-CN" sz="2000" dirty="0"/>
              <a:t>SemEval2020</a:t>
            </a:r>
            <a:r>
              <a:rPr lang="zh-CN" altLang="zh-CN" sz="2000" dirty="0"/>
              <a:t>国际语义评测</a:t>
            </a:r>
            <a:r>
              <a:rPr lang="en-US" altLang="zh-CN" sz="2000" dirty="0"/>
              <a:t>“</a:t>
            </a:r>
            <a:r>
              <a:rPr lang="zh-CN" altLang="zh-CN" sz="2000" dirty="0"/>
              <a:t>检测反事实陈述</a:t>
            </a:r>
            <a:r>
              <a:rPr lang="en-US" altLang="zh-CN" sz="2000" dirty="0"/>
              <a:t>”</a:t>
            </a:r>
            <a:r>
              <a:rPr lang="zh-CN" altLang="zh-CN" sz="2000" dirty="0"/>
              <a:t>子任务中取得第一名</a:t>
            </a:r>
            <a:r>
              <a:rPr lang="en-US" altLang="zh-CN" sz="2000" dirty="0"/>
              <a:t> </a:t>
            </a:r>
            <a:endParaRPr lang="zh-CN" altLang="zh-CN" sz="2000" dirty="0"/>
          </a:p>
          <a:p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88AC42F-7D18-43C9-B1E0-6559E9F5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组织和参加技术评测</a:t>
            </a:r>
          </a:p>
        </p:txBody>
      </p:sp>
    </p:spTree>
    <p:extLst>
      <p:ext uri="{BB962C8B-B14F-4D97-AF65-F5344CB8AC3E}">
        <p14:creationId xmlns:p14="http://schemas.microsoft.com/office/powerpoint/2010/main" val="73739401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3B7A6A62-6840-4A93-A216-254947C4AE3B}"/>
              </a:ext>
            </a:extLst>
          </p:cNvPr>
          <p:cNvSpPr/>
          <p:nvPr/>
        </p:nvSpPr>
        <p:spPr>
          <a:xfrm>
            <a:off x="4740275" y="12763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实验室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概况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4D3FFDC2-94CA-4CD2-8815-C33012FBB83A}"/>
              </a:ext>
            </a:extLst>
          </p:cNvPr>
          <p:cNvSpPr/>
          <p:nvPr/>
        </p:nvSpPr>
        <p:spPr>
          <a:xfrm>
            <a:off x="3287713" y="2590800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平台建设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D6AB5113-86EF-49D1-AF91-750B0FA99D64}"/>
              </a:ext>
            </a:extLst>
          </p:cNvPr>
          <p:cNvSpPr/>
          <p:nvPr/>
        </p:nvSpPr>
        <p:spPr>
          <a:xfrm>
            <a:off x="8112125" y="2590800"/>
            <a:ext cx="1728788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学术交流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BA2A15F-10A4-4B5F-8D36-4F179BB2C2EE}"/>
              </a:ext>
            </a:extLst>
          </p:cNvPr>
          <p:cNvSpPr/>
          <p:nvPr/>
        </p:nvSpPr>
        <p:spPr>
          <a:xfrm>
            <a:off x="8129588" y="3933825"/>
            <a:ext cx="1728787" cy="1150938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国际合作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B94C0EAA-9955-4B35-9F33-14A468582B69}"/>
              </a:ext>
            </a:extLst>
          </p:cNvPr>
          <p:cNvSpPr/>
          <p:nvPr/>
        </p:nvSpPr>
        <p:spPr>
          <a:xfrm>
            <a:off x="4727575" y="5300663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科研成果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49EC831F-FBF5-4FC6-A63C-764D6EE94A56}"/>
              </a:ext>
            </a:extLst>
          </p:cNvPr>
          <p:cNvSpPr/>
          <p:nvPr/>
        </p:nvSpPr>
        <p:spPr>
          <a:xfrm>
            <a:off x="3287713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科研项目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6D3FAFF-E258-4283-9B65-01789C66E0CF}"/>
              </a:ext>
            </a:extLst>
          </p:cNvPr>
          <p:cNvSpPr/>
          <p:nvPr/>
        </p:nvSpPr>
        <p:spPr>
          <a:xfrm>
            <a:off x="6672263" y="1276350"/>
            <a:ext cx="1727200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师资队伍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830569A0-C69A-48BD-92FE-2958928C047F}"/>
              </a:ext>
            </a:extLst>
          </p:cNvPr>
          <p:cNvSpPr/>
          <p:nvPr/>
        </p:nvSpPr>
        <p:spPr>
          <a:xfrm>
            <a:off x="6753225" y="52768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校友发展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1061FE03-D1D6-4DBB-AE83-73E9B865FFFB}"/>
              </a:ext>
            </a:extLst>
          </p:cNvPr>
          <p:cNvSpPr/>
          <p:nvPr/>
        </p:nvSpPr>
        <p:spPr>
          <a:xfrm>
            <a:off x="5519738" y="3068638"/>
            <a:ext cx="2098675" cy="165576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人才培养</a:t>
            </a:r>
          </a:p>
        </p:txBody>
      </p:sp>
    </p:spTree>
    <p:extLst>
      <p:ext uri="{BB962C8B-B14F-4D97-AF65-F5344CB8AC3E}">
        <p14:creationId xmlns:p14="http://schemas.microsoft.com/office/powerpoint/2010/main" val="218077837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1D7A7-59C9-4964-96DB-1195CB30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教师出国访问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F962747-D743-44C6-BD7E-F97B9E10D9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647478"/>
              </p:ext>
            </p:extLst>
          </p:nvPr>
        </p:nvGraphicFramePr>
        <p:xfrm>
          <a:off x="551396" y="1772816"/>
          <a:ext cx="11089208" cy="4591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280">
                  <a:extLst>
                    <a:ext uri="{9D8B030D-6E8A-4147-A177-3AD203B41FA5}">
                      <a16:colId xmlns:a16="http://schemas.microsoft.com/office/drawing/2014/main" val="425756202"/>
                    </a:ext>
                  </a:extLst>
                </a:gridCol>
                <a:gridCol w="857866">
                  <a:extLst>
                    <a:ext uri="{9D8B030D-6E8A-4147-A177-3AD203B41FA5}">
                      <a16:colId xmlns:a16="http://schemas.microsoft.com/office/drawing/2014/main" val="2110541137"/>
                    </a:ext>
                  </a:extLst>
                </a:gridCol>
                <a:gridCol w="2232258">
                  <a:extLst>
                    <a:ext uri="{9D8B030D-6E8A-4147-A177-3AD203B41FA5}">
                      <a16:colId xmlns:a16="http://schemas.microsoft.com/office/drawing/2014/main" val="3688326146"/>
                    </a:ext>
                  </a:extLst>
                </a:gridCol>
                <a:gridCol w="5184566">
                  <a:extLst>
                    <a:ext uri="{9D8B030D-6E8A-4147-A177-3AD203B41FA5}">
                      <a16:colId xmlns:a16="http://schemas.microsoft.com/office/drawing/2014/main" val="391201026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41385761"/>
                    </a:ext>
                  </a:extLst>
                </a:gridCol>
                <a:gridCol w="1008110">
                  <a:extLst>
                    <a:ext uri="{9D8B030D-6E8A-4147-A177-3AD203B41FA5}">
                      <a16:colId xmlns:a16="http://schemas.microsoft.com/office/drawing/2014/main" val="3475660738"/>
                    </a:ext>
                  </a:extLst>
                </a:gridCol>
              </a:tblGrid>
              <a:tr h="431906"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国外大学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起始时间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结束时间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98552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刘挺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Hui Jiang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（江辉）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加拿大约克大学（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York University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2015-01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2015-06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77651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秦兵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Graeme </a:t>
                      </a:r>
                      <a:r>
                        <a:rPr lang="en-US" altLang="zh-CN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Hirs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加拿大多伦多大学（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University of Toronto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2015-05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2015-06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990101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车万翔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Christopher D. Manning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美国斯坦福大学 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Stanford University)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2012-01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2013-01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5821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刘铭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Craig A. </a:t>
                      </a:r>
                      <a:r>
                        <a:rPr lang="en-US" altLang="zh-CN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Knoblock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美国南加州大学（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University of Southern California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2014-07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2015-07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63359"/>
                  </a:ext>
                </a:extLst>
              </a:tr>
              <a:tr h="4864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赵妍妍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George Lakoff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美国加州大学伯克利分校</a:t>
                      </a:r>
                      <a:endParaRPr lang="en-US" altLang="zh-CN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University of California, Berkeley, UC Berkeley)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2012-08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2013-08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00252"/>
                  </a:ext>
                </a:extLst>
              </a:tr>
              <a:tr h="4864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张伟男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Tat-Seng Chua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（蔡达成）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新加坡国立大学</a:t>
                      </a:r>
                      <a:endParaRPr lang="en-US" altLang="zh-CN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National University of Singapore, NUS)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2012-03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2018-05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2013-01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2019-05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91342"/>
                  </a:ext>
                </a:extLst>
              </a:tr>
              <a:tr h="4864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丁效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Yue Zhang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（张岳）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新加坡科技与设计大学</a:t>
                      </a:r>
                      <a:endParaRPr lang="en-US" altLang="zh-CN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Singapore University of Technology and Design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2013-11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2015-09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084187"/>
                  </a:ext>
                </a:extLst>
              </a:tr>
              <a:tr h="4864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冯骁骋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Heng Ji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（季姮）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美国伦斯勒理工学院（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Rensselaer Polytechnic Institute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RPI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2015.08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2016.08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38801"/>
                  </a:ext>
                </a:extLst>
              </a:tr>
              <a:tr h="4864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刘建伟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Wei Chen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（陈伟）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美国亚利桑那大学（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University of Arizona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2017-09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2018-08</a:t>
                      </a:r>
                    </a:p>
                  </a:txBody>
                  <a:tcPr marL="5840" marR="5840" marT="5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817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5733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11"/>
          <p:cNvSpPr>
            <a:spLocks noChangeShapeType="1"/>
          </p:cNvSpPr>
          <p:nvPr/>
        </p:nvSpPr>
        <p:spPr bwMode="auto">
          <a:xfrm>
            <a:off x="628284" y="5313028"/>
            <a:ext cx="11156347" cy="258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3" name="Line 12"/>
          <p:cNvSpPr>
            <a:spLocks noChangeShapeType="1"/>
          </p:cNvSpPr>
          <p:nvPr/>
        </p:nvSpPr>
        <p:spPr bwMode="auto">
          <a:xfrm>
            <a:off x="1042621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71537" y="2852936"/>
            <a:ext cx="2881312" cy="2845832"/>
            <a:chOff x="179388" y="2852738"/>
            <a:chExt cx="2881312" cy="2845832"/>
          </a:xfrm>
        </p:grpSpPr>
        <p:pic>
          <p:nvPicPr>
            <p:cNvPr id="15391" name="Picture 5" descr="初创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88" y="2852738"/>
              <a:ext cx="2881312" cy="2160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2" name="Text Box 13"/>
            <p:cNvSpPr txBox="1">
              <a:spLocks noChangeArrowheads="1"/>
            </p:cNvSpPr>
            <p:nvPr/>
          </p:nvSpPr>
          <p:spPr bwMode="auto">
            <a:xfrm>
              <a:off x="1187450" y="5329238"/>
              <a:ext cx="800219" cy="369332"/>
            </a:xfrm>
            <a:prstGeom prst="rect">
              <a:avLst/>
            </a:prstGeom>
            <a:noFill/>
            <a:ln>
              <a:noFill/>
            </a:ln>
            <a:effectLst>
              <a:outerShdw dist="45791" dir="2021404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Arial Black" pitchFamily="34" charset="0"/>
                  <a:ea typeface="宋体" charset="-122"/>
                </a:rPr>
                <a:t>200</a:t>
              </a:r>
              <a:r>
                <a:rPr lang="zh-CN" altLang="en-US" sz="1800">
                  <a:solidFill>
                    <a:srgbClr val="FF0000"/>
                  </a:solidFill>
                  <a:latin typeface="Arial Black" pitchFamily="34" charset="0"/>
                  <a:ea typeface="宋体" charset="-122"/>
                </a:rPr>
                <a:t>0</a:t>
              </a:r>
              <a:endParaRPr lang="en-US" altLang="zh-CN" sz="1800">
                <a:solidFill>
                  <a:srgbClr val="FF0000"/>
                </a:solidFill>
                <a:latin typeface="Arial Black" pitchFamily="34" charset="0"/>
                <a:ea typeface="宋体" charset="-122"/>
              </a:endParaRPr>
            </a:p>
          </p:txBody>
        </p:sp>
      </p:grpSp>
      <p:sp>
        <p:nvSpPr>
          <p:cNvPr id="15365" name="Line 14"/>
          <p:cNvSpPr>
            <a:spLocks noChangeShapeType="1"/>
          </p:cNvSpPr>
          <p:nvPr/>
        </p:nvSpPr>
        <p:spPr bwMode="auto">
          <a:xfrm>
            <a:off x="2141171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607082" y="1772468"/>
            <a:ext cx="3087688" cy="3972893"/>
            <a:chOff x="1187450" y="1773238"/>
            <a:chExt cx="3087688" cy="3972205"/>
          </a:xfrm>
        </p:grpSpPr>
        <p:pic>
          <p:nvPicPr>
            <p:cNvPr id="15389" name="Picture 7" descr="四位老师合影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450" y="1773238"/>
              <a:ext cx="3087688" cy="231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0" name="Text Box 15"/>
            <p:cNvSpPr txBox="1">
              <a:spLocks noChangeArrowheads="1"/>
            </p:cNvSpPr>
            <p:nvPr/>
          </p:nvSpPr>
          <p:spPr bwMode="auto">
            <a:xfrm>
              <a:off x="2879775" y="5376175"/>
              <a:ext cx="800219" cy="369268"/>
            </a:xfrm>
            <a:prstGeom prst="rect">
              <a:avLst/>
            </a:prstGeom>
            <a:noFill/>
            <a:ln>
              <a:noFill/>
            </a:ln>
            <a:effectLst>
              <a:outerShdw dist="45791" dir="2021404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latin typeface="Arial Black" pitchFamily="34" charset="0"/>
                  <a:ea typeface="宋体" charset="-122"/>
                </a:rPr>
                <a:t>200</a:t>
              </a:r>
              <a:r>
                <a:rPr lang="zh-CN" altLang="en-US" sz="1800">
                  <a:solidFill>
                    <a:srgbClr val="FF0000"/>
                  </a:solidFill>
                  <a:latin typeface="Arial Black" pitchFamily="34" charset="0"/>
                  <a:ea typeface="宋体" charset="-122"/>
                </a:rPr>
                <a:t>4</a:t>
              </a:r>
            </a:p>
          </p:txBody>
        </p:sp>
      </p:grpSp>
      <p:sp>
        <p:nvSpPr>
          <p:cNvPr id="15367" name="Line 16"/>
          <p:cNvSpPr>
            <a:spLocks noChangeShapeType="1"/>
          </p:cNvSpPr>
          <p:nvPr/>
        </p:nvSpPr>
        <p:spPr bwMode="auto">
          <a:xfrm>
            <a:off x="3222258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2763925" y="189111"/>
            <a:ext cx="4176713" cy="5558824"/>
            <a:chOff x="2771775" y="188913"/>
            <a:chExt cx="4176713" cy="5558135"/>
          </a:xfrm>
        </p:grpSpPr>
        <p:pic>
          <p:nvPicPr>
            <p:cNvPr id="15387" name="Picture 9" descr="篮球赛全家福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775" y="188913"/>
              <a:ext cx="4176713" cy="2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4266517" y="5377762"/>
              <a:ext cx="800219" cy="369286"/>
            </a:xfrm>
            <a:prstGeom prst="rect">
              <a:avLst/>
            </a:prstGeom>
            <a:noFill/>
            <a:ln>
              <a:noFill/>
            </a:ln>
            <a:effectLst>
              <a:outerShdw dist="45791" dir="2021404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Arial Black" pitchFamily="34" charset="0"/>
                  <a:ea typeface="宋体" charset="-122"/>
                </a:rPr>
                <a:t>200</a:t>
              </a:r>
              <a:r>
                <a:rPr lang="zh-CN" altLang="en-US" sz="1800" dirty="0">
                  <a:solidFill>
                    <a:srgbClr val="FF0000"/>
                  </a:solidFill>
                  <a:latin typeface="Arial Black" pitchFamily="34" charset="0"/>
                  <a:ea typeface="宋体" charset="-122"/>
                </a:rPr>
                <a:t>6</a:t>
              </a:r>
            </a:p>
          </p:txBody>
        </p:sp>
      </p:grpSp>
      <p:sp>
        <p:nvSpPr>
          <p:cNvPr id="15369" name="Line 18"/>
          <p:cNvSpPr>
            <a:spLocks noChangeShapeType="1"/>
          </p:cNvSpPr>
          <p:nvPr/>
        </p:nvSpPr>
        <p:spPr bwMode="auto">
          <a:xfrm>
            <a:off x="4228733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0" name="Line 20"/>
          <p:cNvSpPr>
            <a:spLocks noChangeShapeType="1"/>
          </p:cNvSpPr>
          <p:nvPr/>
        </p:nvSpPr>
        <p:spPr bwMode="auto">
          <a:xfrm>
            <a:off x="6282430" y="5093161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1" name="Line 22"/>
          <p:cNvSpPr>
            <a:spLocks noChangeShapeType="1"/>
          </p:cNvSpPr>
          <p:nvPr/>
        </p:nvSpPr>
        <p:spPr bwMode="auto">
          <a:xfrm>
            <a:off x="5236796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2" name="Line 24"/>
          <p:cNvSpPr>
            <a:spLocks noChangeShapeType="1"/>
          </p:cNvSpPr>
          <p:nvPr/>
        </p:nvSpPr>
        <p:spPr bwMode="auto">
          <a:xfrm>
            <a:off x="7181483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3" name="Text Box 25"/>
          <p:cNvSpPr txBox="1">
            <a:spLocks noChangeArrowheads="1"/>
          </p:cNvSpPr>
          <p:nvPr/>
        </p:nvSpPr>
        <p:spPr bwMode="auto">
          <a:xfrm>
            <a:off x="6749683" y="5168567"/>
            <a:ext cx="793750" cy="4572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Arial" charset="0"/>
                <a:ea typeface="宋体" charset="-122"/>
              </a:rPr>
              <a:t>……</a:t>
            </a:r>
            <a:endParaRPr lang="en-US" altLang="zh-CN" sz="2400">
              <a:solidFill>
                <a:srgbClr val="FF0000"/>
              </a:solidFill>
              <a:latin typeface="Arial Black" pitchFamily="34" charset="0"/>
              <a:ea typeface="宋体" charset="-122"/>
            </a:endParaRPr>
          </a:p>
        </p:txBody>
      </p:sp>
      <p:sp>
        <p:nvSpPr>
          <p:cNvPr id="15374" name="Line 26"/>
          <p:cNvSpPr>
            <a:spLocks noChangeShapeType="1"/>
          </p:cNvSpPr>
          <p:nvPr/>
        </p:nvSpPr>
        <p:spPr bwMode="auto">
          <a:xfrm>
            <a:off x="8118108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239349" y="1197173"/>
            <a:ext cx="4176713" cy="4548188"/>
            <a:chOff x="4213225" y="1196975"/>
            <a:chExt cx="4176713" cy="4548016"/>
          </a:xfrm>
        </p:grpSpPr>
        <p:sp>
          <p:nvSpPr>
            <p:cNvPr id="15385" name="Text Box 19"/>
            <p:cNvSpPr txBox="1">
              <a:spLocks noChangeArrowheads="1"/>
            </p:cNvSpPr>
            <p:nvPr/>
          </p:nvSpPr>
          <p:spPr bwMode="auto">
            <a:xfrm>
              <a:off x="5869631" y="5375659"/>
              <a:ext cx="800219" cy="369332"/>
            </a:xfrm>
            <a:prstGeom prst="rect">
              <a:avLst/>
            </a:prstGeom>
            <a:noFill/>
            <a:ln>
              <a:noFill/>
            </a:ln>
            <a:effectLst>
              <a:outerShdw dist="45791" dir="2021404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Arial Black" pitchFamily="34" charset="0"/>
                  <a:ea typeface="宋体" charset="-122"/>
                </a:rPr>
                <a:t>2009</a:t>
              </a:r>
              <a:endParaRPr lang="zh-CN" altLang="en-US" sz="1800" dirty="0">
                <a:solidFill>
                  <a:srgbClr val="FF0000"/>
                </a:solidFill>
                <a:latin typeface="Arial Black" pitchFamily="34" charset="0"/>
                <a:ea typeface="宋体" charset="-122"/>
              </a:endParaRPr>
            </a:p>
          </p:txBody>
        </p:sp>
        <p:pic>
          <p:nvPicPr>
            <p:cNvPr id="15386" name="Picture 30" descr="IMG_625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225" y="1196975"/>
              <a:ext cx="4176713" cy="278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76" name="Rectangle 24"/>
          <p:cNvSpPr>
            <a:spLocks noChangeArrowheads="1"/>
          </p:cNvSpPr>
          <p:nvPr/>
        </p:nvSpPr>
        <p:spPr bwMode="auto">
          <a:xfrm>
            <a:off x="1204101" y="5777775"/>
            <a:ext cx="83534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alibri" pitchFamily="34" charset="0"/>
                <a:ea typeface="宋体" charset="-122"/>
              </a:rPr>
              <a:t>2000</a:t>
            </a:r>
            <a:r>
              <a:rPr lang="zh-CN" altLang="en-US" sz="1600" b="1" dirty="0">
                <a:latin typeface="Calibri" pitchFamily="34" charset="0"/>
                <a:ea typeface="宋体" charset="-122"/>
              </a:rPr>
              <a:t>年</a:t>
            </a:r>
            <a:r>
              <a:rPr lang="en-US" altLang="zh-CN" sz="1600" b="1" dirty="0">
                <a:latin typeface="Calibri" pitchFamily="34" charset="0"/>
                <a:ea typeface="宋体" charset="-122"/>
              </a:rPr>
              <a:t>9</a:t>
            </a:r>
            <a:r>
              <a:rPr lang="zh-CN" altLang="en-US" sz="1600" b="1" dirty="0">
                <a:latin typeface="Calibri" pitchFamily="34" charset="0"/>
                <a:ea typeface="宋体" charset="-122"/>
              </a:rPr>
              <a:t>月</a:t>
            </a:r>
            <a:r>
              <a:rPr lang="en-US" altLang="zh-CN" sz="1600" b="1" dirty="0">
                <a:latin typeface="Calibri" pitchFamily="34" charset="0"/>
                <a:ea typeface="宋体" charset="-122"/>
              </a:rPr>
              <a:t>1</a:t>
            </a:r>
            <a:r>
              <a:rPr lang="zh-CN" altLang="en-US" sz="1600" b="1" dirty="0">
                <a:latin typeface="Calibri" pitchFamily="34" charset="0"/>
                <a:ea typeface="宋体" charset="-122"/>
              </a:rPr>
              <a:t>日</a:t>
            </a:r>
            <a:r>
              <a:rPr lang="zh-CN" altLang="en-US" sz="1600" dirty="0">
                <a:latin typeface="Calibri" pitchFamily="34" charset="0"/>
                <a:ea typeface="宋体" charset="-122"/>
              </a:rPr>
              <a:t>，成立“</a:t>
            </a:r>
            <a:r>
              <a:rPr lang="zh-CN" altLang="en-US" sz="1600" b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信息检索研究室</a:t>
            </a:r>
            <a:r>
              <a:rPr lang="en-US" altLang="zh-CN" sz="1600" b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HIT-</a:t>
            </a:r>
            <a:r>
              <a:rPr lang="en-US" altLang="zh-CN" sz="1600" b="1" dirty="0" err="1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IRLab</a:t>
            </a:r>
            <a:r>
              <a:rPr lang="zh-CN" altLang="en-US" sz="1600" dirty="0">
                <a:latin typeface="Calibri" pitchFamily="34" charset="0"/>
                <a:ea typeface="宋体" charset="-122"/>
              </a:rPr>
              <a:t>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Calibri" pitchFamily="34" charset="0"/>
                <a:ea typeface="宋体" charset="-122"/>
              </a:rPr>
              <a:t>2009</a:t>
            </a:r>
            <a:r>
              <a:rPr lang="zh-CN" altLang="en-US" sz="1600" dirty="0">
                <a:latin typeface="Calibri" pitchFamily="34" charset="0"/>
                <a:ea typeface="宋体" charset="-122"/>
              </a:rPr>
              <a:t>年</a:t>
            </a:r>
            <a:r>
              <a:rPr lang="en-US" altLang="zh-CN" sz="1600" dirty="0">
                <a:latin typeface="Calibri" pitchFamily="34" charset="0"/>
                <a:ea typeface="宋体" charset="-122"/>
              </a:rPr>
              <a:t>8</a:t>
            </a:r>
            <a:r>
              <a:rPr lang="zh-CN" altLang="en-US" sz="1600" dirty="0">
                <a:latin typeface="Calibri" pitchFamily="34" charset="0"/>
                <a:ea typeface="宋体" charset="-122"/>
              </a:rPr>
              <a:t>月</a:t>
            </a:r>
            <a:r>
              <a:rPr lang="en-US" altLang="zh-CN" sz="1600" dirty="0">
                <a:latin typeface="Calibri" pitchFamily="34" charset="0"/>
                <a:ea typeface="宋体" charset="-122"/>
              </a:rPr>
              <a:t>29</a:t>
            </a:r>
            <a:r>
              <a:rPr lang="zh-CN" altLang="en-US" sz="1600" dirty="0">
                <a:latin typeface="Calibri" pitchFamily="34" charset="0"/>
                <a:ea typeface="宋体" charset="-122"/>
              </a:rPr>
              <a:t>日，升格为“</a:t>
            </a:r>
            <a:r>
              <a:rPr lang="zh-CN" altLang="en-US" sz="1600" b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信息检索研究中心</a:t>
            </a:r>
            <a:r>
              <a:rPr lang="en-US" altLang="zh-CN" sz="1600" b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HIT CIR</a:t>
            </a:r>
            <a:r>
              <a:rPr lang="zh-CN" altLang="en-US" sz="1600" dirty="0">
                <a:latin typeface="Calibri" pitchFamily="34" charset="0"/>
                <a:ea typeface="宋体" charset="-122"/>
              </a:rPr>
              <a:t>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alibri" pitchFamily="34" charset="0"/>
                <a:ea typeface="宋体" charset="-122"/>
              </a:rPr>
              <a:t>2011</a:t>
            </a:r>
            <a:r>
              <a:rPr lang="zh-CN" altLang="en-US" sz="1600" b="1" dirty="0">
                <a:latin typeface="Calibri" pitchFamily="34" charset="0"/>
                <a:ea typeface="宋体" charset="-122"/>
              </a:rPr>
              <a:t>年</a:t>
            </a:r>
            <a:r>
              <a:rPr lang="en-US" altLang="zh-CN" sz="1600" b="1" dirty="0">
                <a:latin typeface="Calibri" pitchFamily="34" charset="0"/>
                <a:ea typeface="宋体" charset="-122"/>
              </a:rPr>
              <a:t>5</a:t>
            </a:r>
            <a:r>
              <a:rPr lang="zh-CN" altLang="en-US" sz="1600" b="1" dirty="0">
                <a:latin typeface="Calibri" pitchFamily="34" charset="0"/>
                <a:ea typeface="宋体" charset="-122"/>
              </a:rPr>
              <a:t>月</a:t>
            </a:r>
            <a:r>
              <a:rPr lang="en-US" altLang="zh-CN" sz="1600" b="1" dirty="0">
                <a:latin typeface="Calibri" pitchFamily="34" charset="0"/>
                <a:ea typeface="宋体" charset="-122"/>
              </a:rPr>
              <a:t>18</a:t>
            </a:r>
            <a:r>
              <a:rPr lang="zh-CN" altLang="en-US" sz="1600" b="1" dirty="0">
                <a:latin typeface="Calibri" pitchFamily="34" charset="0"/>
                <a:ea typeface="宋体" charset="-122"/>
              </a:rPr>
              <a:t>日</a:t>
            </a:r>
            <a:r>
              <a:rPr lang="zh-CN" altLang="en-US" sz="1600" dirty="0">
                <a:latin typeface="Calibri" pitchFamily="34" charset="0"/>
                <a:ea typeface="宋体" charset="-122"/>
              </a:rPr>
              <a:t>，更名为“</a:t>
            </a:r>
            <a:r>
              <a:rPr lang="zh-CN" altLang="en-US" sz="1600" b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社会计算与信息检索研究中心</a:t>
            </a:r>
            <a:r>
              <a:rPr lang="en-US" altLang="zh-CN" sz="1600" b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HIT-SCIR</a:t>
            </a:r>
            <a:r>
              <a:rPr lang="zh-CN" altLang="en-US" sz="1600" dirty="0">
                <a:latin typeface="Calibri" pitchFamily="34" charset="0"/>
                <a:ea typeface="宋体" charset="-122"/>
              </a:rPr>
              <a:t>”</a:t>
            </a: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7256197" y="2479407"/>
            <a:ext cx="3669876" cy="3331015"/>
            <a:chOff x="6221193" y="2852738"/>
            <a:chExt cx="2922808" cy="2819650"/>
          </a:xfrm>
        </p:grpSpPr>
        <p:sp>
          <p:nvSpPr>
            <p:cNvPr id="15383" name="Text Box 23"/>
            <p:cNvSpPr txBox="1">
              <a:spLocks noChangeArrowheads="1"/>
            </p:cNvSpPr>
            <p:nvPr/>
          </p:nvSpPr>
          <p:spPr bwMode="auto">
            <a:xfrm>
              <a:off x="7286686" y="5303056"/>
              <a:ext cx="800219" cy="369332"/>
            </a:xfrm>
            <a:prstGeom prst="rect">
              <a:avLst/>
            </a:prstGeom>
            <a:noFill/>
            <a:ln>
              <a:noFill/>
            </a:ln>
            <a:effectLst>
              <a:outerShdw dist="45791" dir="2021404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  <a:latin typeface="Arial Black" pitchFamily="34" charset="0"/>
                  <a:ea typeface="宋体" charset="-122"/>
                </a:rPr>
                <a:t>2015</a:t>
              </a:r>
              <a:endParaRPr lang="zh-CN" altLang="en-US" sz="1800" dirty="0">
                <a:solidFill>
                  <a:srgbClr val="FF0000"/>
                </a:solidFill>
                <a:latin typeface="Arial Black" pitchFamily="34" charset="0"/>
                <a:ea typeface="宋体" charset="-122"/>
              </a:endParaRPr>
            </a:p>
          </p:txBody>
        </p:sp>
        <p:pic>
          <p:nvPicPr>
            <p:cNvPr id="15384" name="Picture 25" descr="9 - 副本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1193" y="2852738"/>
              <a:ext cx="2922808" cy="1948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78" name="Line 22"/>
          <p:cNvSpPr>
            <a:spLocks noChangeShapeType="1"/>
          </p:cNvSpPr>
          <p:nvPr/>
        </p:nvSpPr>
        <p:spPr bwMode="auto">
          <a:xfrm>
            <a:off x="4773246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9" name="Line 22"/>
          <p:cNvSpPr>
            <a:spLocks noChangeShapeType="1"/>
          </p:cNvSpPr>
          <p:nvPr/>
        </p:nvSpPr>
        <p:spPr bwMode="auto">
          <a:xfrm>
            <a:off x="5741621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0" name="Line 22"/>
          <p:cNvSpPr>
            <a:spLocks noChangeShapeType="1"/>
          </p:cNvSpPr>
          <p:nvPr/>
        </p:nvSpPr>
        <p:spPr bwMode="auto">
          <a:xfrm>
            <a:off x="2717433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1" name="Line 22"/>
          <p:cNvSpPr>
            <a:spLocks noChangeShapeType="1"/>
          </p:cNvSpPr>
          <p:nvPr/>
        </p:nvSpPr>
        <p:spPr bwMode="auto">
          <a:xfrm>
            <a:off x="3725496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>
            <a:off x="1636346" y="5097130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C8EECC17-6071-48DF-BB9F-454C832329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9683" y="5093161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6">
            <a:extLst>
              <a:ext uri="{FF2B5EF4-FFF2-40B4-BE49-F238E27FC236}">
                <a16:creationId xmlns:a16="http://schemas.microsoft.com/office/drawing/2014/main" id="{ED38E605-D49D-4CA2-85A3-64A544314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9164" y="5113536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26">
            <a:extLst>
              <a:ext uri="{FF2B5EF4-FFF2-40B4-BE49-F238E27FC236}">
                <a16:creationId xmlns:a16="http://schemas.microsoft.com/office/drawing/2014/main" id="{4C8E8268-620F-4942-9C31-BBED99763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5068" y="5113536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6">
            <a:extLst>
              <a:ext uri="{FF2B5EF4-FFF2-40B4-BE49-F238E27FC236}">
                <a16:creationId xmlns:a16="http://schemas.microsoft.com/office/drawing/2014/main" id="{0DA8E49A-E915-46A4-AF91-762A7FB34D6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5228" y="5093161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6">
            <a:extLst>
              <a:ext uri="{FF2B5EF4-FFF2-40B4-BE49-F238E27FC236}">
                <a16:creationId xmlns:a16="http://schemas.microsoft.com/office/drawing/2014/main" id="{8C0B66EC-BD70-4597-B39F-51D3E95B41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2504" y="5080695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>
            <a:extLst>
              <a:ext uri="{FF2B5EF4-FFF2-40B4-BE49-F238E27FC236}">
                <a16:creationId xmlns:a16="http://schemas.microsoft.com/office/drawing/2014/main" id="{D9D64594-AA0A-4B43-AE77-582ACEFF3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3340" y="5080695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6">
            <a:extLst>
              <a:ext uri="{FF2B5EF4-FFF2-40B4-BE49-F238E27FC236}">
                <a16:creationId xmlns:a16="http://schemas.microsoft.com/office/drawing/2014/main" id="{28B1E17A-CC10-4CD7-B8DB-95E902F0E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4610" y="5060617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6">
            <a:extLst>
              <a:ext uri="{FF2B5EF4-FFF2-40B4-BE49-F238E27FC236}">
                <a16:creationId xmlns:a16="http://schemas.microsoft.com/office/drawing/2014/main" id="{911F84FC-4B4D-4A03-9FE7-83DCE744C0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36560" y="5093161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Line 26">
            <a:extLst>
              <a:ext uri="{FF2B5EF4-FFF2-40B4-BE49-F238E27FC236}">
                <a16:creationId xmlns:a16="http://schemas.microsoft.com/office/drawing/2014/main" id="{0F31F7CB-74BB-460B-AB11-18BFF1B47D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68608" y="5093161"/>
            <a:ext cx="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Text Box 23">
            <a:extLst>
              <a:ext uri="{FF2B5EF4-FFF2-40B4-BE49-F238E27FC236}">
                <a16:creationId xmlns:a16="http://schemas.microsoft.com/office/drawing/2014/main" id="{6BB6CC90-D59D-44CF-81F3-F3D01C8A8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0316" y="5441090"/>
            <a:ext cx="800219" cy="369332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 Black" pitchFamily="34" charset="0"/>
                <a:ea typeface="宋体" charset="-122"/>
              </a:rPr>
              <a:t>2020</a:t>
            </a:r>
            <a:endParaRPr lang="zh-CN" altLang="en-US" sz="1800" dirty="0">
              <a:solidFill>
                <a:srgbClr val="FF0000"/>
              </a:solidFill>
              <a:latin typeface="Arial Black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857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>
            <a:extLst>
              <a:ext uri="{FF2B5EF4-FFF2-40B4-BE49-F238E27FC236}">
                <a16:creationId xmlns:a16="http://schemas.microsoft.com/office/drawing/2014/main" id="{89676EF6-4001-4C21-9B03-063628F2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17" y="0"/>
            <a:ext cx="10493375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博士生出国访学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E6AE578D-C9C1-493F-9C47-0346D78D6F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127471"/>
              </p:ext>
            </p:extLst>
          </p:nvPr>
        </p:nvGraphicFramePr>
        <p:xfrm>
          <a:off x="317358" y="1412776"/>
          <a:ext cx="11557283" cy="52673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5177">
                  <a:extLst>
                    <a:ext uri="{9D8B030D-6E8A-4147-A177-3AD203B41FA5}">
                      <a16:colId xmlns:a16="http://schemas.microsoft.com/office/drawing/2014/main" val="2110541137"/>
                    </a:ext>
                  </a:extLst>
                </a:gridCol>
                <a:gridCol w="1886903">
                  <a:extLst>
                    <a:ext uri="{9D8B030D-6E8A-4147-A177-3AD203B41FA5}">
                      <a16:colId xmlns:a16="http://schemas.microsoft.com/office/drawing/2014/main" val="3688326146"/>
                    </a:ext>
                  </a:extLst>
                </a:gridCol>
                <a:gridCol w="1257936">
                  <a:extLst>
                    <a:ext uri="{9D8B030D-6E8A-4147-A177-3AD203B41FA5}">
                      <a16:colId xmlns:a16="http://schemas.microsoft.com/office/drawing/2014/main" val="3451629455"/>
                    </a:ext>
                  </a:extLst>
                </a:gridCol>
                <a:gridCol w="4874501">
                  <a:extLst>
                    <a:ext uri="{9D8B030D-6E8A-4147-A177-3AD203B41FA5}">
                      <a16:colId xmlns:a16="http://schemas.microsoft.com/office/drawing/2014/main" val="3912010267"/>
                    </a:ext>
                  </a:extLst>
                </a:gridCol>
                <a:gridCol w="1100693">
                  <a:extLst>
                    <a:ext uri="{9D8B030D-6E8A-4147-A177-3AD203B41FA5}">
                      <a16:colId xmlns:a16="http://schemas.microsoft.com/office/drawing/2014/main" val="241385761"/>
                    </a:ext>
                  </a:extLst>
                </a:gridCol>
                <a:gridCol w="1022073">
                  <a:extLst>
                    <a:ext uri="{9D8B030D-6E8A-4147-A177-3AD203B41FA5}">
                      <a16:colId xmlns:a16="http://schemas.microsoft.com/office/drawing/2014/main" val="3475660738"/>
                    </a:ext>
                  </a:extLst>
                </a:gridCol>
              </a:tblGrid>
              <a:tr h="36675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海外导师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海外大学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结束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extLst>
                  <a:ext uri="{0D108BD9-81ED-4DB2-BD59-A6C34878D82A}">
                    <a16:rowId xmlns:a16="http://schemas.microsoft.com/office/drawing/2014/main" val="1137173813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张伟男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蔡大成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Tat-Seng Chua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新加坡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新加坡国立大学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National University of Singapore, NUS)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2012-01</a:t>
                      </a:r>
                      <a:endParaRPr lang="en-US" altLang="zh-CN" sz="14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2013-10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extLst>
                  <a:ext uri="{0D108BD9-81ED-4DB2-BD59-A6C34878D82A}">
                    <a16:rowId xmlns:a16="http://schemas.microsoft.com/office/drawing/2014/main" val="3975463955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李家琦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靳民彦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Min-Yen Kan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新加坡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2019-02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2020-03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5839" marR="5839" marT="5840" marB="0" anchor="ctr"/>
                </a:tc>
                <a:extLst>
                  <a:ext uri="{0D108BD9-81ED-4DB2-BD59-A6C34878D82A}">
                    <a16:rowId xmlns:a16="http://schemas.microsoft.com/office/drawing/2014/main" val="485970857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李洋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蒋静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Jing Jiang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新加坡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新加坡管理大学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Singapore Management University, SMU)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2014-08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2015-08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39" marR="5839" marT="5840" marB="0" anchor="ctr"/>
                </a:tc>
                <a:extLst>
                  <a:ext uri="{0D108BD9-81ED-4DB2-BD59-A6C34878D82A}">
                    <a16:rowId xmlns:a16="http://schemas.microsoft.com/office/drawing/2014/main" val="2807667453"/>
                  </a:ext>
                </a:extLst>
              </a:tr>
              <a:tr h="3667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张牧宇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Graeme Hirst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多伦多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加拿大多伦多大学 </a:t>
                      </a: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University of Toronto)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2014-09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2015-09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2" marB="0" anchor="ctr"/>
                </a:tc>
                <a:extLst>
                  <a:ext uri="{0D108BD9-81ED-4DB2-BD59-A6C34878D82A}">
                    <a16:rowId xmlns:a16="http://schemas.microsoft.com/office/drawing/2014/main" val="3346244892"/>
                  </a:ext>
                </a:extLst>
              </a:tr>
              <a:tr h="3667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尹庆宇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王洋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William Yang Wang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加州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圣芭芭拉</a:t>
                      </a:r>
                    </a:p>
                  </a:txBody>
                  <a:tcPr marL="5840" marR="5840" marT="5839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加州大学圣芭芭拉分校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University of California, Santa Barbara, UCSB)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2017-09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2018-09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extLst>
                  <a:ext uri="{0D108BD9-81ED-4DB2-BD59-A6C34878D82A}">
                    <a16:rowId xmlns:a16="http://schemas.microsoft.com/office/drawing/2014/main" val="2652703359"/>
                  </a:ext>
                </a:extLst>
              </a:tr>
              <a:tr h="3667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王少磊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2018-09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2019-09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extLst>
                  <a:ext uri="{0D108BD9-81ED-4DB2-BD59-A6C34878D82A}">
                    <a16:rowId xmlns:a16="http://schemas.microsoft.com/office/drawing/2014/main" val="2647489645"/>
                  </a:ext>
                </a:extLst>
              </a:tr>
              <a:tr h="3667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刘一佳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Noah A. Smith</a:t>
                      </a:r>
                    </a:p>
                  </a:txBody>
                  <a:tcPr marL="5840" marR="5840" marT="583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西雅图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美国华盛顿大学 </a:t>
                      </a: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University of Washington, UW)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2016-10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2017-10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39" marB="0" anchor="ctr"/>
                </a:tc>
                <a:extLst>
                  <a:ext uri="{0D108BD9-81ED-4DB2-BD59-A6C34878D82A}">
                    <a16:rowId xmlns:a16="http://schemas.microsoft.com/office/drawing/2014/main" val="1827323394"/>
                  </a:ext>
                </a:extLst>
              </a:tr>
              <a:tr h="3667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郭江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1" marR="5841" marT="58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David </a:t>
                      </a:r>
                      <a:r>
                        <a:rPr lang="en-US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Yarowsky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1" marR="5841" marT="5839" marB="0" anchor="ctr"/>
                </a:tc>
                <a:tc row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巴尔的摩</a:t>
                      </a:r>
                    </a:p>
                  </a:txBody>
                  <a:tcPr marL="5841" marR="5841" marT="5839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美国约翰霍普金斯大学 </a:t>
                      </a: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Johns Hopkins University, JHU)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1" marR="5841" marT="58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2014-10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1" marR="5841" marT="58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2015-10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1" marR="5841" marT="5839" marB="0" anchor="ctr"/>
                </a:tc>
                <a:extLst>
                  <a:ext uri="{0D108BD9-81ED-4DB2-BD59-A6C34878D82A}">
                    <a16:rowId xmlns:a16="http://schemas.microsoft.com/office/drawing/2014/main" val="4028643458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李忠阳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1" marR="5841" marT="583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Benjamin Van </a:t>
                      </a:r>
                      <a:r>
                        <a:rPr lang="en-US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Durme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1" marR="5841" marT="583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2018-10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1" marR="5841" marT="583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2020-01</a:t>
                      </a:r>
                    </a:p>
                  </a:txBody>
                  <a:tcPr marL="5841" marR="5841" marT="5839" marB="0" anchor="ctr"/>
                </a:tc>
                <a:extLst>
                  <a:ext uri="{0D108BD9-81ED-4DB2-BD59-A6C34878D82A}">
                    <a16:rowId xmlns:a16="http://schemas.microsoft.com/office/drawing/2014/main" val="3586729997"/>
                  </a:ext>
                </a:extLst>
              </a:tr>
              <a:tr h="62023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姜天文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Meng Jiang / Nitesh Chawla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印地安纳州</a:t>
                      </a:r>
                      <a:endParaRPr lang="en-US" altLang="zh-CN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南本德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840" marR="5840" marT="584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美国圣母大学 </a:t>
                      </a: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University of Notre Dame)</a:t>
                      </a:r>
                    </a:p>
                  </a:txBody>
                  <a:tcPr marL="5840" marR="5840" marT="584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2018-09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2019-09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extLst>
                  <a:ext uri="{0D108BD9-81ED-4DB2-BD59-A6C34878D82A}">
                    <a16:rowId xmlns:a16="http://schemas.microsoft.com/office/drawing/2014/main" val="2756284522"/>
                  </a:ext>
                </a:extLst>
              </a:tr>
              <a:tr h="3667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赵森栋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翟成祥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ChengXiang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Zhai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tc rowSpan="2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伊利诺伊州</a:t>
                      </a:r>
                      <a:endParaRPr lang="en-US" altLang="zh-CN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厄巴纳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–</a:t>
                      </a:r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香槟市</a:t>
                      </a:r>
                    </a:p>
                  </a:txBody>
                  <a:tcPr marL="5840" marR="5840" marT="5841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美国伊利诺伊大学香槟分校</a:t>
                      </a:r>
                      <a:endParaRPr lang="en-US" altLang="zh-CN" sz="14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University of Illinois at Urbana-Champaign, UIUC)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2015-09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2016-10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extLst>
                  <a:ext uri="{0D108BD9-81ED-4DB2-BD59-A6C34878D82A}">
                    <a16:rowId xmlns:a16="http://schemas.microsoft.com/office/drawing/2014/main" val="3056137034"/>
                  </a:ext>
                </a:extLst>
              </a:tr>
              <a:tr h="36675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段俊文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2017-10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2018-10</a:t>
                      </a:r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840" marR="5840" marT="5841" marB="0" anchor="ctr"/>
                </a:tc>
                <a:extLst>
                  <a:ext uri="{0D108BD9-81ED-4DB2-BD59-A6C34878D82A}">
                    <a16:rowId xmlns:a16="http://schemas.microsoft.com/office/drawing/2014/main" val="1315964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51473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1775520" y="15875"/>
            <a:ext cx="7869237" cy="1143000"/>
          </a:xfrm>
        </p:spPr>
        <p:txBody>
          <a:bodyPr/>
          <a:lstStyle/>
          <a:p>
            <a:r>
              <a:rPr lang="zh-CN" altLang="en-US" dirty="0"/>
              <a:t>国外学者来访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日，国际人工智能和计算语言学领域权威专家、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 Fellow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、美国斯坦福大学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Christopher Manning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教授访问了哈尔滨工业大学</a:t>
            </a:r>
          </a:p>
        </p:txBody>
      </p:sp>
      <p:pic>
        <p:nvPicPr>
          <p:cNvPr id="51204" name="Picture 2" descr="合影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9" y="3357563"/>
            <a:ext cx="4351337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 descr="报告会1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3357563"/>
            <a:ext cx="4351337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87355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>
            <a:extLst>
              <a:ext uri="{FF2B5EF4-FFF2-40B4-BE49-F238E27FC236}">
                <a16:creationId xmlns:a16="http://schemas.microsoft.com/office/drawing/2014/main" id="{E1E75924-D4C9-4DF5-A5EC-2AA84B19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国外学者来访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ED1A99-C930-4A52-9F68-BBF600158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59" y="612284"/>
            <a:ext cx="3598970" cy="20237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2468" name="矩形 6">
            <a:extLst>
              <a:ext uri="{FF2B5EF4-FFF2-40B4-BE49-F238E27FC236}">
                <a16:creationId xmlns:a16="http://schemas.microsoft.com/office/drawing/2014/main" id="{F034D7AD-0BCD-489F-B047-1903D3A84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935" y="2714993"/>
            <a:ext cx="44294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日，日本德岛大学任福继，第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465D27-4347-4B74-807A-C44E0C7B5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444235"/>
            <a:ext cx="3384327" cy="21759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2470" name="矩形 9">
            <a:extLst>
              <a:ext uri="{FF2B5EF4-FFF2-40B4-BE49-F238E27FC236}">
                <a16:creationId xmlns:a16="http://schemas.microsoft.com/office/drawing/2014/main" id="{2EF6D560-B77A-4517-AFAB-2268A88F0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046" y="3655796"/>
            <a:ext cx="43091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日，加拿大蒙特利尔大学聂建云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 descr="pic">
            <a:extLst>
              <a:ext uri="{FF2B5EF4-FFF2-40B4-BE49-F238E27FC236}">
                <a16:creationId xmlns:a16="http://schemas.microsoft.com/office/drawing/2014/main" id="{F4753A8A-C7C5-4483-9776-10303654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64" y="4357658"/>
            <a:ext cx="2932336" cy="19896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4">
            <a:extLst>
              <a:ext uri="{FF2B5EF4-FFF2-40B4-BE49-F238E27FC236}">
                <a16:creationId xmlns:a16="http://schemas.microsoft.com/office/drawing/2014/main" id="{6FEC3696-6D6E-4091-B90C-78233CED7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383" y="6382587"/>
            <a:ext cx="27638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UIUC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251AD3-8077-4585-AA7F-088D220EEE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97" y="3501008"/>
            <a:ext cx="3044453" cy="22833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6">
            <a:extLst>
              <a:ext uri="{FF2B5EF4-FFF2-40B4-BE49-F238E27FC236}">
                <a16:creationId xmlns:a16="http://schemas.microsoft.com/office/drawing/2014/main" id="{B5D4EFA6-02CC-464C-9E4E-27E7ECFDB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280" y="5796154"/>
            <a:ext cx="40815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日，美国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UIC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，刘兵，第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xfrm>
            <a:off x="1919536" y="15920"/>
            <a:ext cx="7869237" cy="1143000"/>
          </a:xfrm>
        </p:spPr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ACL 2015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，参会师生合影</a:t>
            </a:r>
          </a:p>
        </p:txBody>
      </p:sp>
      <p:pic>
        <p:nvPicPr>
          <p:cNvPr id="5325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714500"/>
            <a:ext cx="8666162" cy="4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64800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3B7A6A62-6840-4A93-A216-254947C4AE3B}"/>
              </a:ext>
            </a:extLst>
          </p:cNvPr>
          <p:cNvSpPr/>
          <p:nvPr/>
        </p:nvSpPr>
        <p:spPr>
          <a:xfrm>
            <a:off x="4740275" y="12763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实验室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概况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4D3FFDC2-94CA-4CD2-8815-C33012FBB83A}"/>
              </a:ext>
            </a:extLst>
          </p:cNvPr>
          <p:cNvSpPr/>
          <p:nvPr/>
        </p:nvSpPr>
        <p:spPr>
          <a:xfrm>
            <a:off x="3287713" y="2590800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平台建设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D6AB5113-86EF-49D1-AF91-750B0FA99D64}"/>
              </a:ext>
            </a:extLst>
          </p:cNvPr>
          <p:cNvSpPr/>
          <p:nvPr/>
        </p:nvSpPr>
        <p:spPr>
          <a:xfrm>
            <a:off x="8112125" y="2590800"/>
            <a:ext cx="1728788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学术交流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BA2A15F-10A4-4B5F-8D36-4F179BB2C2EE}"/>
              </a:ext>
            </a:extLst>
          </p:cNvPr>
          <p:cNvSpPr/>
          <p:nvPr/>
        </p:nvSpPr>
        <p:spPr>
          <a:xfrm>
            <a:off x="8129588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国际合作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B94C0EAA-9955-4B35-9F33-14A468582B69}"/>
              </a:ext>
            </a:extLst>
          </p:cNvPr>
          <p:cNvSpPr/>
          <p:nvPr/>
        </p:nvSpPr>
        <p:spPr>
          <a:xfrm>
            <a:off x="4727575" y="5300663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科研成果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49EC831F-FBF5-4FC6-A63C-764D6EE94A56}"/>
              </a:ext>
            </a:extLst>
          </p:cNvPr>
          <p:cNvSpPr/>
          <p:nvPr/>
        </p:nvSpPr>
        <p:spPr>
          <a:xfrm>
            <a:off x="3287713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科研项目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6D3FAFF-E258-4283-9B65-01789C66E0CF}"/>
              </a:ext>
            </a:extLst>
          </p:cNvPr>
          <p:cNvSpPr/>
          <p:nvPr/>
        </p:nvSpPr>
        <p:spPr>
          <a:xfrm>
            <a:off x="6672263" y="1276350"/>
            <a:ext cx="1727200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师资队伍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830569A0-C69A-48BD-92FE-2958928C047F}"/>
              </a:ext>
            </a:extLst>
          </p:cNvPr>
          <p:cNvSpPr/>
          <p:nvPr/>
        </p:nvSpPr>
        <p:spPr>
          <a:xfrm>
            <a:off x="6753225" y="52768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校友发展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1061FE03-D1D6-4DBB-AE83-73E9B865FFFB}"/>
              </a:ext>
            </a:extLst>
          </p:cNvPr>
          <p:cNvSpPr/>
          <p:nvPr/>
        </p:nvSpPr>
        <p:spPr>
          <a:xfrm>
            <a:off x="5519738" y="3068638"/>
            <a:ext cx="2098675" cy="1655762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人才培养</a:t>
            </a:r>
          </a:p>
        </p:txBody>
      </p:sp>
    </p:spTree>
    <p:extLst>
      <p:ext uri="{BB962C8B-B14F-4D97-AF65-F5344CB8AC3E}">
        <p14:creationId xmlns:p14="http://schemas.microsoft.com/office/powerpoint/2010/main" val="286131482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3461" y="26968"/>
            <a:ext cx="8229600" cy="1143000"/>
          </a:xfrm>
        </p:spPr>
        <p:txBody>
          <a:bodyPr/>
          <a:lstStyle/>
          <a:p>
            <a:pPr algn="l" eaLnBrk="1" hangingPunct="1"/>
            <a:r>
              <a:rPr lang="zh-CN" altLang="en-US" sz="3600" dirty="0">
                <a:solidFill>
                  <a:srgbClr val="CECDCD"/>
                </a:solidFill>
                <a:latin typeface="微软雅黑" pitchFamily="34" charset="-122"/>
                <a:ea typeface="微软雅黑" pitchFamily="34" charset="-122"/>
              </a:rPr>
              <a:t>在读学生</a:t>
            </a:r>
            <a:r>
              <a:rPr lang="zh-CN" altLang="zh-CN" sz="3600" dirty="0">
                <a:solidFill>
                  <a:srgbClr val="CECDCD"/>
                </a:solidFill>
                <a:latin typeface="微软雅黑" pitchFamily="34" charset="-122"/>
                <a:ea typeface="微软雅黑" pitchFamily="34" charset="-122"/>
              </a:rPr>
              <a:t>数量及分布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343472" y="2276872"/>
          <a:ext cx="9793089" cy="4103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4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44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4444">
                  <a:extLst>
                    <a:ext uri="{9D8B030D-6E8A-4147-A177-3AD203B41FA5}">
                      <a16:colId xmlns:a16="http://schemas.microsoft.com/office/drawing/2014/main" val="3148807944"/>
                    </a:ext>
                  </a:extLst>
                </a:gridCol>
                <a:gridCol w="1114444">
                  <a:extLst>
                    <a:ext uri="{9D8B030D-6E8A-4147-A177-3AD203B41FA5}">
                      <a16:colId xmlns:a16="http://schemas.microsoft.com/office/drawing/2014/main" val="482901280"/>
                    </a:ext>
                  </a:extLst>
                </a:gridCol>
                <a:gridCol w="1114444">
                  <a:extLst>
                    <a:ext uri="{9D8B030D-6E8A-4147-A177-3AD203B41FA5}">
                      <a16:colId xmlns:a16="http://schemas.microsoft.com/office/drawing/2014/main" val="76251164"/>
                    </a:ext>
                  </a:extLst>
                </a:gridCol>
              </a:tblGrid>
              <a:tr h="820775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2013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2014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2015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2016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2017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2018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2019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7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博士生（人）</a:t>
                      </a: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20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19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22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23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25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30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7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硕士生（人）</a:t>
                      </a: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19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7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大四推免生（人）</a:t>
                      </a: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7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学生合计（人）</a:t>
                      </a: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45</a:t>
                      </a:r>
                      <a:endParaRPr lang="zh-CN" altLang="en-US" sz="2000" dirty="0"/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2" marR="91442" marT="45712" marB="45712" anchor="ctr"/>
                </a:tc>
                <a:extLst>
                  <a:ext uri="{0D108BD9-81ED-4DB2-BD59-A6C34878D82A}">
                    <a16:rowId xmlns:a16="http://schemas.microsoft.com/office/drawing/2014/main" val="272302070"/>
                  </a:ext>
                </a:extLst>
              </a:tr>
            </a:tbl>
          </a:graphicData>
        </a:graphic>
      </p:graphicFrame>
      <p:sp>
        <p:nvSpPr>
          <p:cNvPr id="57394" name="TextBox 1"/>
          <p:cNvSpPr txBox="1">
            <a:spLocks noChangeArrowheads="1"/>
          </p:cNvSpPr>
          <p:nvPr/>
        </p:nvSpPr>
        <p:spPr bwMode="auto">
          <a:xfrm>
            <a:off x="1271464" y="1628800"/>
            <a:ext cx="572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博士生、硕士生的质量与数量在不断提高</a:t>
            </a:r>
          </a:p>
        </p:txBody>
      </p:sp>
    </p:spTree>
    <p:extLst>
      <p:ext uri="{BB962C8B-B14F-4D97-AF65-F5344CB8AC3E}">
        <p14:creationId xmlns:p14="http://schemas.microsoft.com/office/powerpoint/2010/main" val="243753463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>
            <a:extLst>
              <a:ext uri="{FF2B5EF4-FFF2-40B4-BE49-F238E27FC236}">
                <a16:creationId xmlns:a16="http://schemas.microsoft.com/office/drawing/2014/main" id="{EDB06159-4B58-4CA8-8663-84B846E5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毕业典礼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E3C35-9DFE-4633-9C4D-AD06EE31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日，香炉山郊游</a:t>
            </a:r>
            <a:r>
              <a:rPr lang="en-US" altLang="zh-CN" dirty="0"/>
              <a:t>+</a:t>
            </a:r>
            <a:r>
              <a:rPr lang="zh-CN" altLang="en-US" dirty="0"/>
              <a:t>毕业典礼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7C9859-2202-43A0-A27E-182C7D302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50" y="2243138"/>
            <a:ext cx="3238500" cy="32400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64527E-A437-4B78-9C0C-309ACCAC8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0938"/>
            <a:ext cx="7864475" cy="41529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>
            <a:extLst>
              <a:ext uri="{FF2B5EF4-FFF2-40B4-BE49-F238E27FC236}">
                <a16:creationId xmlns:a16="http://schemas.microsoft.com/office/drawing/2014/main" id="{8B11C257-7F41-4064-865C-DE5B9FF7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开学典礼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A2F682-A4F0-4973-8CD0-5B411A62CD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1238"/>
            <a:ext cx="5988050" cy="29606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BDA03E-807E-4561-8EF8-98EEEEDA8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" y="1557338"/>
            <a:ext cx="6489700" cy="29606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9637" name="矩形 6">
            <a:extLst>
              <a:ext uri="{FF2B5EF4-FFF2-40B4-BE49-F238E27FC236}">
                <a16:creationId xmlns:a16="http://schemas.microsoft.com/office/drawing/2014/main" id="{18A7A810-AFBE-4A32-A13B-B573F59A2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100" y="4700588"/>
            <a:ext cx="2733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2019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年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9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月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2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日，开学典礼</a:t>
            </a:r>
            <a:endParaRPr lang="zh-CN" alt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>
            <a:extLst>
              <a:ext uri="{FF2B5EF4-FFF2-40B4-BE49-F238E27FC236}">
                <a16:creationId xmlns:a16="http://schemas.microsoft.com/office/drawing/2014/main" id="{9FDC5678-2158-450E-A275-CA60B9D2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内部海报交流</a:t>
            </a:r>
          </a:p>
        </p:txBody>
      </p:sp>
      <p:pic>
        <p:nvPicPr>
          <p:cNvPr id="75779" name="内容占位符 4">
            <a:extLst>
              <a:ext uri="{FF2B5EF4-FFF2-40B4-BE49-F238E27FC236}">
                <a16:creationId xmlns:a16="http://schemas.microsoft.com/office/drawing/2014/main" id="{D384317E-87C7-4F04-ADB4-E927E0BD4C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08888" y="1700213"/>
            <a:ext cx="3394075" cy="4525962"/>
          </a:xfrm>
        </p:spPr>
      </p:pic>
      <p:pic>
        <p:nvPicPr>
          <p:cNvPr id="75780" name="内容占位符 7">
            <a:extLst>
              <a:ext uri="{FF2B5EF4-FFF2-40B4-BE49-F238E27FC236}">
                <a16:creationId xmlns:a16="http://schemas.microsoft.com/office/drawing/2014/main" id="{B9AA7D0C-6FDE-4B40-89CC-52EFE6B01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2006600"/>
            <a:ext cx="5218112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>
            <a:extLst>
              <a:ext uri="{FF2B5EF4-FFF2-40B4-BE49-F238E27FC236}">
                <a16:creationId xmlns:a16="http://schemas.microsoft.com/office/drawing/2014/main" id="{84E34480-12A8-45F4-A030-27F5ED992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党支部积极开展活动</a:t>
            </a:r>
          </a:p>
        </p:txBody>
      </p:sp>
      <p:pic>
        <p:nvPicPr>
          <p:cNvPr id="76803" name="图片 7">
            <a:extLst>
              <a:ext uri="{FF2B5EF4-FFF2-40B4-BE49-F238E27FC236}">
                <a16:creationId xmlns:a16="http://schemas.microsoft.com/office/drawing/2014/main" id="{4B156CDC-CB9A-49C9-A447-69F11C90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833563"/>
            <a:ext cx="60960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矩形 8">
            <a:extLst>
              <a:ext uri="{FF2B5EF4-FFF2-40B4-BE49-F238E27FC236}">
                <a16:creationId xmlns:a16="http://schemas.microsoft.com/office/drawing/2014/main" id="{1EB0FAF3-29F4-46DA-8A72-192D05BE0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" y="5341938"/>
            <a:ext cx="608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2019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年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5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月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30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日，党支部开展爱国主义教育，参观四野总部</a:t>
            </a:r>
            <a:endParaRPr lang="zh-CN" alt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76805" name="图片 9">
            <a:extLst>
              <a:ext uri="{FF2B5EF4-FFF2-40B4-BE49-F238E27FC236}">
                <a16:creationId xmlns:a16="http://schemas.microsoft.com/office/drawing/2014/main" id="{20DD99F9-FC8B-4341-B0D7-EDD0FA5F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1638300"/>
            <a:ext cx="5434012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矩形 10">
            <a:extLst>
              <a:ext uri="{FF2B5EF4-FFF2-40B4-BE49-F238E27FC236}">
                <a16:creationId xmlns:a16="http://schemas.microsoft.com/office/drawing/2014/main" id="{D7FDFF2E-4C75-49F8-A240-DBD0140F4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832475"/>
            <a:ext cx="4956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2019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年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11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月</a:t>
            </a:r>
            <a:r>
              <a:rPr lang="en-US" altLang="zh-CN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27</a:t>
            </a:r>
            <a:r>
              <a:rPr lang="zh-CN" altLang="en-US" sz="1800">
                <a:solidFill>
                  <a:srgbClr val="333333"/>
                </a:solidFill>
                <a:latin typeface="-apple-system-font"/>
                <a:ea typeface="宋体" panose="02010600030101010101" pitchFamily="2" charset="-122"/>
              </a:rPr>
              <a:t>日，党支部到拜泉县同乐村扶贫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6">
            <a:extLst>
              <a:ext uri="{FF2B5EF4-FFF2-40B4-BE49-F238E27FC236}">
                <a16:creationId xmlns:a16="http://schemas.microsoft.com/office/drawing/2014/main" id="{E53F22D1-3CA8-409C-BD68-DC714BB3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203" y="1778522"/>
            <a:ext cx="165576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秦兵，长聘教授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博士生导师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研究中心主任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党支部书记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DE204B73-66FF-454E-AD38-56AAA43FD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11" y="5442864"/>
            <a:ext cx="9925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张宇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教授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博导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8" name="Rectangle 28">
            <a:extLst>
              <a:ext uri="{FF2B5EF4-FFF2-40B4-BE49-F238E27FC236}">
                <a16:creationId xmlns:a16="http://schemas.microsoft.com/office/drawing/2014/main" id="{882CA1CB-5ABD-4D54-916B-761CE7AA8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701" y="3129595"/>
            <a:ext cx="144142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车万翔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准聘教授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研究中心副主任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博士生导师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Text Box 15">
            <a:extLst>
              <a:ext uri="{FF2B5EF4-FFF2-40B4-BE49-F238E27FC236}">
                <a16:creationId xmlns:a16="http://schemas.microsoft.com/office/drawing/2014/main" id="{AB1E1875-4F0E-494F-94FD-ACE7353D6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0548" y="5442864"/>
            <a:ext cx="1132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赵妍妍</a:t>
            </a:r>
            <a:endParaRPr lang="en-US" altLang="zh-CN" sz="1400" b="1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副教授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/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博导</a:t>
            </a:r>
          </a:p>
        </p:txBody>
      </p:sp>
      <p:sp>
        <p:nvSpPr>
          <p:cNvPr id="82" name="Rectangle 29">
            <a:extLst>
              <a:ext uri="{FF2B5EF4-FFF2-40B4-BE49-F238E27FC236}">
                <a16:creationId xmlns:a16="http://schemas.microsoft.com/office/drawing/2014/main" id="{BC27EBF1-151F-409C-898A-66CBF91C0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831" y="6119102"/>
            <a:ext cx="11592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张伟男博士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副教授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硕导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83" name="Picture 14" descr="刘挺标准照_副本">
            <a:extLst>
              <a:ext uri="{FF2B5EF4-FFF2-40B4-BE49-F238E27FC236}">
                <a16:creationId xmlns:a16="http://schemas.microsoft.com/office/drawing/2014/main" id="{79B737F6-D4EA-4CE5-BD69-D77FD6ED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4159" y="1398778"/>
            <a:ext cx="1539875" cy="1903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 Box 25">
            <a:extLst>
              <a:ext uri="{FF2B5EF4-FFF2-40B4-BE49-F238E27FC236}">
                <a16:creationId xmlns:a16="http://schemas.microsoft.com/office/drawing/2014/main" id="{D1DD3BA2-39BC-4108-A24B-6A39E9F7F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601" y="1832734"/>
            <a:ext cx="144142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刘挺，长聘教授</a:t>
            </a:r>
            <a:endParaRPr lang="en-US" altLang="zh-CN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博士生导师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计算学部主任</a:t>
            </a:r>
          </a:p>
        </p:txBody>
      </p:sp>
      <p:sp>
        <p:nvSpPr>
          <p:cNvPr id="86" name="Rectangle 29">
            <a:extLst>
              <a:ext uri="{FF2B5EF4-FFF2-40B4-BE49-F238E27FC236}">
                <a16:creationId xmlns:a16="http://schemas.microsoft.com/office/drawing/2014/main" id="{9CD9C36E-5767-4C82-8EE6-CC9745EFB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840" y="6346747"/>
            <a:ext cx="979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丁效博士</a:t>
            </a:r>
            <a:endParaRPr lang="en-US" altLang="zh-CN" sz="1400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助研</a:t>
            </a:r>
            <a:r>
              <a:rPr lang="en-US" altLang="zh-CN" sz="1400" b="1" dirty="0">
                <a:latin typeface="Calibri" panose="020F050202020403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1400" b="1" dirty="0">
                <a:latin typeface="Calibri" panose="020F0502020204030204" pitchFamily="34" charset="0"/>
                <a:ea typeface="宋体" panose="02010600030101010101" pitchFamily="2" charset="-122"/>
              </a:rPr>
              <a:t>硕导</a:t>
            </a: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904D2376-8696-4349-8BB3-47E0A28A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81" y="1866895"/>
            <a:ext cx="1474759" cy="1824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8" name="Text Box 15">
            <a:extLst>
              <a:ext uri="{FF2B5EF4-FFF2-40B4-BE49-F238E27FC236}">
                <a16:creationId xmlns:a16="http://schemas.microsoft.com/office/drawing/2014/main" id="{089A35AA-B0C8-4E9B-82F7-DE6D1FBA8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706" y="5442864"/>
            <a:ext cx="1441420" cy="5232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buFontTx/>
              <a:buNone/>
              <a:defRPr sz="1400" b="1"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刘铭</a:t>
            </a:r>
            <a:endParaRPr lang="en-US" altLang="zh-CN" dirty="0">
              <a:sym typeface="Arial" panose="020B0604020202020204" pitchFamily="34" charset="0"/>
            </a:endParaRPr>
          </a:p>
          <a:p>
            <a:r>
              <a:rPr lang="zh-CN" altLang="en-US" dirty="0">
                <a:sym typeface="Arial" panose="020B0604020202020204" pitchFamily="34" charset="0"/>
              </a:rPr>
              <a:t>教授</a:t>
            </a:r>
            <a:r>
              <a:rPr lang="en-US" altLang="zh-CN" dirty="0">
                <a:sym typeface="Arial" panose="020B0604020202020204" pitchFamily="34" charset="0"/>
              </a:rPr>
              <a:t>/</a:t>
            </a:r>
            <a:r>
              <a:rPr lang="ja-JP" altLang="en-US" dirty="0">
                <a:sym typeface="Arial" panose="020B0604020202020204" pitchFamily="34" charset="0"/>
              </a:rPr>
              <a:t>博导</a:t>
            </a:r>
            <a:endParaRPr lang="zh-CN" altLang="en-US" dirty="0">
              <a:sym typeface="Arial" panose="020B0604020202020204" pitchFamily="34" charset="0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0AE8C6A-7FDC-41B6-9E5E-1A889802505C}"/>
              </a:ext>
            </a:extLst>
          </p:cNvPr>
          <p:cNvCxnSpPr>
            <a:cxnSpLocks/>
            <a:endCxn id="87" idx="0"/>
          </p:cNvCxnSpPr>
          <p:nvPr/>
        </p:nvCxnSpPr>
        <p:spPr>
          <a:xfrm flipH="1" flipV="1">
            <a:off x="7205361" y="1866895"/>
            <a:ext cx="205568" cy="3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 Box 15">
            <a:extLst>
              <a:ext uri="{FF2B5EF4-FFF2-40B4-BE49-F238E27FC236}">
                <a16:creationId xmlns:a16="http://schemas.microsoft.com/office/drawing/2014/main" id="{81A1F564-F7C5-4E48-B8B4-E8CD5D713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9686" y="6346747"/>
            <a:ext cx="1082348" cy="5232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algn="ctr" eaLnBrk="1" hangingPunct="1">
              <a:buFontTx/>
              <a:buNone/>
              <a:defRPr sz="1400" b="1"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冯骁骋博士</a:t>
            </a:r>
            <a:endParaRPr lang="en-US" altLang="zh-CN" dirty="0">
              <a:sym typeface="Arial" panose="020B0604020202020204" pitchFamily="34" charset="0"/>
            </a:endParaRPr>
          </a:p>
          <a:p>
            <a:r>
              <a:rPr lang="zh-CN" altLang="en-US" dirty="0">
                <a:sym typeface="Arial" panose="020B0604020202020204" pitchFamily="34" charset="0"/>
              </a:rPr>
              <a:t>助研</a:t>
            </a:r>
            <a:endParaRPr lang="en-US" altLang="zh-CN" dirty="0">
              <a:sym typeface="Arial" panose="020B0604020202020204" pitchFamily="34" charset="0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6DB42C36-55C7-4CC4-887D-448AEB9E27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72" y="4654748"/>
            <a:ext cx="1019175" cy="13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7" name="Text Box 15">
            <a:extLst>
              <a:ext uri="{FF2B5EF4-FFF2-40B4-BE49-F238E27FC236}">
                <a16:creationId xmlns:a16="http://schemas.microsoft.com/office/drawing/2014/main" id="{2E30018B-7D74-4F55-802A-C8FEED700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905" y="6119102"/>
            <a:ext cx="1132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陈惠鹏</a:t>
            </a:r>
            <a:endParaRPr lang="en-US" altLang="zh-CN" sz="1400" b="1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副教授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/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硕导</a:t>
            </a: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A474B297-C666-4F33-AA8E-D872A30F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631" y="14229"/>
            <a:ext cx="10492747" cy="1143000"/>
          </a:xfrm>
        </p:spPr>
        <p:txBody>
          <a:bodyPr/>
          <a:lstStyle/>
          <a:p>
            <a:r>
              <a:rPr lang="zh-CN" altLang="en-US" dirty="0"/>
              <a:t>研究中心全体老师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570E29-18E6-40A3-8F93-EADAAE0DE0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8" t="11151" r="36804" b="61095"/>
          <a:stretch/>
        </p:blipFill>
        <p:spPr>
          <a:xfrm>
            <a:off x="6389720" y="4673488"/>
            <a:ext cx="1026456" cy="14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C8BE0B-1DBD-4670-B68F-A16950072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3" t="14144" r="28728" b="56651"/>
          <a:stretch/>
        </p:blipFill>
        <p:spPr>
          <a:xfrm>
            <a:off x="7835270" y="4854569"/>
            <a:ext cx="1080741" cy="139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9F9A8D-75D0-4036-9AE8-A2017333E92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9" t="12201" r="29422" b="57360"/>
          <a:stretch/>
        </p:blipFill>
        <p:spPr>
          <a:xfrm>
            <a:off x="8734302" y="2794756"/>
            <a:ext cx="1276558" cy="1594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80A868-C7A3-4878-8C32-BFF1429116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8" t="16401" r="34114" b="57419"/>
          <a:stretch/>
        </p:blipFill>
        <p:spPr>
          <a:xfrm>
            <a:off x="476325" y="3563451"/>
            <a:ext cx="1399864" cy="18240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570D2E-FE41-49CD-8ED2-5F0283A07C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t="17305" r="34377" b="56106"/>
          <a:stretch/>
        </p:blipFill>
        <p:spPr>
          <a:xfrm>
            <a:off x="1907719" y="3563451"/>
            <a:ext cx="1378609" cy="1824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CA8E0D-5F7C-4807-99BC-9BA5E88E55C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6" t="16874" r="33701" b="59254"/>
          <a:stretch/>
        </p:blipFill>
        <p:spPr>
          <a:xfrm>
            <a:off x="9310802" y="4854569"/>
            <a:ext cx="1061115" cy="14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188379-5E8E-4E4F-AF4E-2E083329136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3" t="17016" r="26982" b="53777"/>
          <a:stretch/>
        </p:blipFill>
        <p:spPr>
          <a:xfrm>
            <a:off x="3459313" y="3750615"/>
            <a:ext cx="1267961" cy="15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648E34-536B-4763-9C1F-4C60F9B69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66708" y="4892122"/>
            <a:ext cx="1046163" cy="1400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 Box 15">
            <a:extLst>
              <a:ext uri="{FF2B5EF4-FFF2-40B4-BE49-F238E27FC236}">
                <a16:creationId xmlns:a16="http://schemas.microsoft.com/office/drawing/2014/main" id="{CEE464EC-EBAA-4DC2-8281-E87B9AC92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5621" y="6286016"/>
            <a:ext cx="722312" cy="52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刘建伟</a:t>
            </a:r>
            <a:endParaRPr lang="en-US" altLang="zh-CN" sz="1400" b="1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助研</a:t>
            </a:r>
            <a:endParaRPr lang="en-US" altLang="zh-CN" sz="1400" b="1" dirty="0"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4944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>
            <a:extLst>
              <a:ext uri="{FF2B5EF4-FFF2-40B4-BE49-F238E27FC236}">
                <a16:creationId xmlns:a16="http://schemas.microsoft.com/office/drawing/2014/main" id="{D29D6323-C5D8-4C75-A131-B0B6741C2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党支部积极开展活动</a:t>
            </a:r>
          </a:p>
        </p:txBody>
      </p:sp>
      <p:pic>
        <p:nvPicPr>
          <p:cNvPr id="77827" name="内容占位符 4">
            <a:extLst>
              <a:ext uri="{FF2B5EF4-FFF2-40B4-BE49-F238E27FC236}">
                <a16:creationId xmlns:a16="http://schemas.microsoft.com/office/drawing/2014/main" id="{DCFEF883-D909-4908-BCB2-D8C95F6DBB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6650" y="1547813"/>
            <a:ext cx="3132138" cy="2347912"/>
          </a:xfrm>
        </p:spPr>
      </p:pic>
      <p:pic>
        <p:nvPicPr>
          <p:cNvPr id="77828" name="图片 6">
            <a:extLst>
              <a:ext uri="{FF2B5EF4-FFF2-40B4-BE49-F238E27FC236}">
                <a16:creationId xmlns:a16="http://schemas.microsoft.com/office/drawing/2014/main" id="{BCA26270-0CE0-469C-AB3D-2D96A1B0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88" y="1524000"/>
            <a:ext cx="313055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图片 8">
            <a:extLst>
              <a:ext uri="{FF2B5EF4-FFF2-40B4-BE49-F238E27FC236}">
                <a16:creationId xmlns:a16="http://schemas.microsoft.com/office/drawing/2014/main" id="{F4A4CEB6-EA0B-47CD-959C-855567A2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4076700"/>
            <a:ext cx="345757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图片 12">
            <a:extLst>
              <a:ext uri="{FF2B5EF4-FFF2-40B4-BE49-F238E27FC236}">
                <a16:creationId xmlns:a16="http://schemas.microsoft.com/office/drawing/2014/main" id="{5C981442-BFDF-4694-B66C-FC333BF97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4111625"/>
            <a:ext cx="4330700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1" name="图片 14">
            <a:extLst>
              <a:ext uri="{FF2B5EF4-FFF2-40B4-BE49-F238E27FC236}">
                <a16:creationId xmlns:a16="http://schemas.microsoft.com/office/drawing/2014/main" id="{AB86859C-0A60-4C4C-8732-D86509D40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4111625"/>
            <a:ext cx="3209925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2" name="图片 15">
            <a:extLst>
              <a:ext uri="{FF2B5EF4-FFF2-40B4-BE49-F238E27FC236}">
                <a16:creationId xmlns:a16="http://schemas.microsoft.com/office/drawing/2014/main" id="{439DD129-A889-4613-AE54-E0947A43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571625"/>
            <a:ext cx="3449638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>
            <a:extLst>
              <a:ext uri="{FF2B5EF4-FFF2-40B4-BE49-F238E27FC236}">
                <a16:creationId xmlns:a16="http://schemas.microsoft.com/office/drawing/2014/main" id="{8C153052-2869-4415-8163-A1C891C07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夺得“光熙杯”亚军，</a:t>
            </a:r>
            <a:r>
              <a:rPr lang="en-US" altLang="zh-CN"/>
              <a:t>2019</a:t>
            </a:r>
            <a:r>
              <a:rPr lang="zh-CN" altLang="en-US"/>
              <a:t>年</a:t>
            </a:r>
            <a:r>
              <a:rPr lang="en-US" altLang="zh-CN"/>
              <a:t>5</a:t>
            </a:r>
            <a:r>
              <a:rPr lang="zh-CN" altLang="en-US"/>
              <a:t>月</a:t>
            </a:r>
          </a:p>
        </p:txBody>
      </p:sp>
      <p:pic>
        <p:nvPicPr>
          <p:cNvPr id="78851" name="内容占位符 4">
            <a:extLst>
              <a:ext uri="{FF2B5EF4-FFF2-40B4-BE49-F238E27FC236}">
                <a16:creationId xmlns:a16="http://schemas.microsoft.com/office/drawing/2014/main" id="{7B9FD69F-4D1B-4CD7-83C0-CBABDE79F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0913" y="1700213"/>
            <a:ext cx="10290175" cy="4525962"/>
          </a:xfr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>
          <a:xfrm>
            <a:off x="1703512" y="0"/>
            <a:ext cx="7869237" cy="1143000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累计已培养出博士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39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人</a:t>
            </a:r>
          </a:p>
        </p:txBody>
      </p:sp>
      <p:pic>
        <p:nvPicPr>
          <p:cNvPr id="59396" name="Picture 5" descr="0429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1480785"/>
            <a:ext cx="378140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" descr="1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56" y="4338851"/>
            <a:ext cx="3751498" cy="249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8361F8A-30B5-4C78-B697-341915738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2811"/>
            <a:ext cx="8286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523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994" y="52386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硕士生毕业：累计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170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余人</a:t>
            </a:r>
          </a:p>
        </p:txBody>
      </p:sp>
      <p:sp>
        <p:nvSpPr>
          <p:cNvPr id="60420" name="TextBox 2"/>
          <p:cNvSpPr txBox="1">
            <a:spLocks noChangeArrowheads="1"/>
          </p:cNvSpPr>
          <p:nvPr/>
        </p:nvSpPr>
        <p:spPr bwMode="auto">
          <a:xfrm>
            <a:off x="362675" y="4941168"/>
            <a:ext cx="7101477" cy="1422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主要去向：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（百度、腾讯、阿里）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就业趋势：近三年，有一半硕士毕业生选择了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以外的企业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主要就业地点：北京、深圳、杭州、上海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421" name="Picture 2" descr="C:\微云同步盘\2488277371\1-个人\5-iPhone照片备份\实验室\毕业\IMG_25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785908"/>
            <a:ext cx="3913188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14631561108458_.pic_hd">
            <a:extLst>
              <a:ext uri="{FF2B5EF4-FFF2-40B4-BE49-F238E27FC236}">
                <a16:creationId xmlns:a16="http://schemas.microsoft.com/office/drawing/2014/main" id="{75F149BA-CB27-437E-BCB1-8FF5D92F5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5" y="1600408"/>
            <a:ext cx="6094461" cy="32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1737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520" y="30480"/>
            <a:ext cx="786923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2012</a:t>
            </a:r>
            <a:r>
              <a:rPr lang="zh-CN" altLang="en-US" dirty="0"/>
              <a:t>年以来在校研究生获得的各类奖励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368" y="1593609"/>
            <a:ext cx="7441064" cy="2520280"/>
          </a:xfrm>
        </p:spPr>
        <p:txBody>
          <a:bodyPr/>
          <a:lstStyle/>
          <a:p>
            <a:pPr>
              <a:lnSpc>
                <a:spcPts val="3000"/>
              </a:lnSpc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百度奖学金：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张伟男、唐都钰、郭江、刘一佳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Arial" pitchFamily="34" charset="0"/>
              <a:buChar char="•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全球博士生英才计划奖：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唐都钰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Arial" pitchFamily="34" charset="0"/>
              <a:buChar char="•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2014-2015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年度黑龙江省学生年度人物：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曲拥措姆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Arial" pitchFamily="34" charset="0"/>
              <a:buChar char="•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年度中国中文信息学会优秀博士论文：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唐都钰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Arial" pitchFamily="34" charset="0"/>
              <a:buChar char="•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年度中国中文信息学会优秀博士论文：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冯骁骋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Arial" pitchFamily="34" charset="0"/>
              <a:buChar char="•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年哈工大研究生“十佳英才”：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张伟男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buFont typeface="Arial" pitchFamily="34" charset="0"/>
              <a:buChar char="•"/>
              <a:defRPr/>
            </a:pP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511" y="4209518"/>
            <a:ext cx="2949121" cy="240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418" y="1377121"/>
            <a:ext cx="2976214" cy="265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4D0A7C-E89D-48A4-8946-3690B4E9D1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426" y="4636934"/>
            <a:ext cx="5112568" cy="198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9" descr="WechatIMG9460">
            <a:extLst>
              <a:ext uri="{FF2B5EF4-FFF2-40B4-BE49-F238E27FC236}">
                <a16:creationId xmlns:a16="http://schemas.microsoft.com/office/drawing/2014/main" id="{D9D936E2-0F7C-41D6-8D16-3EFF1F5BF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73" y="4648113"/>
            <a:ext cx="2949121" cy="196384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6977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98856-EF36-4BCF-A428-CFE735A2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团队荣誉称号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1D0A4-8532-41D3-B546-2BAF5BD2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1640"/>
            <a:ext cx="10972800" cy="45259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年，哈工大“十佳”研究生党支部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年，哈工大第四届研究生“十佳团队”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荣获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哈工大首届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“立德树人先进团队”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荣誉称号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年，哈工大获校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先进集体表彰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548B829-9C07-4E3D-99BE-CE7E479B85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3951219"/>
            <a:ext cx="3708451" cy="2411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C33860-15ED-49AF-9E07-A1240EA7E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951219"/>
            <a:ext cx="3899296" cy="245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4A648B-F449-2B4E-9B51-83A7DA8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3951219"/>
            <a:ext cx="3600400" cy="22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4003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3B7A6A62-6840-4A93-A216-254947C4AE3B}"/>
              </a:ext>
            </a:extLst>
          </p:cNvPr>
          <p:cNvSpPr/>
          <p:nvPr/>
        </p:nvSpPr>
        <p:spPr>
          <a:xfrm>
            <a:off x="4740275" y="12763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实验室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概况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4D3FFDC2-94CA-4CD2-8815-C33012FBB83A}"/>
              </a:ext>
            </a:extLst>
          </p:cNvPr>
          <p:cNvSpPr/>
          <p:nvPr/>
        </p:nvSpPr>
        <p:spPr>
          <a:xfrm>
            <a:off x="3287713" y="2590800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平台建设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D6AB5113-86EF-49D1-AF91-750B0FA99D64}"/>
              </a:ext>
            </a:extLst>
          </p:cNvPr>
          <p:cNvSpPr/>
          <p:nvPr/>
        </p:nvSpPr>
        <p:spPr>
          <a:xfrm>
            <a:off x="8112125" y="2590800"/>
            <a:ext cx="1728788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学术交流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BA2A15F-10A4-4B5F-8D36-4F179BB2C2EE}"/>
              </a:ext>
            </a:extLst>
          </p:cNvPr>
          <p:cNvSpPr/>
          <p:nvPr/>
        </p:nvSpPr>
        <p:spPr>
          <a:xfrm>
            <a:off x="8129588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国际合作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B94C0EAA-9955-4B35-9F33-14A468582B69}"/>
              </a:ext>
            </a:extLst>
          </p:cNvPr>
          <p:cNvSpPr/>
          <p:nvPr/>
        </p:nvSpPr>
        <p:spPr>
          <a:xfrm>
            <a:off x="4727575" y="5300663"/>
            <a:ext cx="1728788" cy="1152525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科研成果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49EC831F-FBF5-4FC6-A63C-764D6EE94A56}"/>
              </a:ext>
            </a:extLst>
          </p:cNvPr>
          <p:cNvSpPr/>
          <p:nvPr/>
        </p:nvSpPr>
        <p:spPr>
          <a:xfrm>
            <a:off x="3287713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科研项目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6D3FAFF-E258-4283-9B65-01789C66E0CF}"/>
              </a:ext>
            </a:extLst>
          </p:cNvPr>
          <p:cNvSpPr/>
          <p:nvPr/>
        </p:nvSpPr>
        <p:spPr>
          <a:xfrm>
            <a:off x="6672263" y="1276350"/>
            <a:ext cx="1727200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师资队伍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830569A0-C69A-48BD-92FE-2958928C047F}"/>
              </a:ext>
            </a:extLst>
          </p:cNvPr>
          <p:cNvSpPr/>
          <p:nvPr/>
        </p:nvSpPr>
        <p:spPr>
          <a:xfrm>
            <a:off x="6753225" y="52768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校友发展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1061FE03-D1D6-4DBB-AE83-73E9B865FFFB}"/>
              </a:ext>
            </a:extLst>
          </p:cNvPr>
          <p:cNvSpPr/>
          <p:nvPr/>
        </p:nvSpPr>
        <p:spPr>
          <a:xfrm>
            <a:off x="5519738" y="3068638"/>
            <a:ext cx="2098675" cy="165576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人才培养</a:t>
            </a:r>
          </a:p>
        </p:txBody>
      </p:sp>
    </p:spTree>
    <p:extLst>
      <p:ext uri="{BB962C8B-B14F-4D97-AF65-F5344CB8AC3E}">
        <p14:creationId xmlns:p14="http://schemas.microsoft.com/office/powerpoint/2010/main" val="397340014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AF28FF01-FFE4-41C0-AC51-734714C5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我们学校在</a:t>
            </a:r>
            <a:r>
              <a:rPr lang="en-US" altLang="zh-CN" dirty="0"/>
              <a:t>NLP</a:t>
            </a:r>
            <a:r>
              <a:rPr lang="zh-CN" altLang="en-US" dirty="0"/>
              <a:t>领域始终保持领先优势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6A431-F23F-4478-8992-9C2A57142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700213"/>
            <a:ext cx="6956425" cy="4525962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CSRankings</a:t>
            </a:r>
            <a:r>
              <a:rPr lang="zh-CN" altLang="en-US" dirty="0"/>
              <a:t>按</a:t>
            </a:r>
            <a:r>
              <a:rPr lang="en-US" altLang="zh-CN" dirty="0"/>
              <a:t>NLP</a:t>
            </a:r>
            <a:r>
              <a:rPr lang="zh-CN" altLang="en-US" dirty="0"/>
              <a:t>领域三个顶级会议</a:t>
            </a:r>
            <a:r>
              <a:rPr lang="en-US" altLang="zh-CN" dirty="0">
                <a:solidFill>
                  <a:srgbClr val="FF0000"/>
                </a:solidFill>
              </a:rPr>
              <a:t>ACL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EMNLP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NAACL</a:t>
            </a:r>
            <a:r>
              <a:rPr lang="zh-CN" altLang="en-US" dirty="0"/>
              <a:t>上发表论文数量，进行机构排名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最新的数据统计（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日）</a:t>
            </a:r>
            <a:endParaRPr lang="en-US" altLang="zh-CN" dirty="0"/>
          </a:p>
          <a:p>
            <a:pPr lvl="1">
              <a:defRPr/>
            </a:pPr>
            <a:r>
              <a:rPr lang="zh-CN" altLang="en-US" b="1" dirty="0"/>
              <a:t>哈工大列世界第</a:t>
            </a:r>
            <a:r>
              <a:rPr lang="en-US" altLang="zh-CN" b="1" dirty="0"/>
              <a:t>7</a:t>
            </a:r>
            <a:r>
              <a:rPr lang="zh-CN" altLang="en-US" b="1" dirty="0"/>
              <a:t>位</a:t>
            </a:r>
            <a:endParaRPr lang="en-US" altLang="zh-CN" b="1" dirty="0"/>
          </a:p>
          <a:p>
            <a:pPr lvl="1">
              <a:defRPr/>
            </a:pPr>
            <a:r>
              <a:rPr lang="zh-CN" altLang="en-US" b="1" dirty="0"/>
              <a:t>哈工大列中国第</a:t>
            </a:r>
            <a:r>
              <a:rPr lang="en-US" altLang="zh-CN" b="1" dirty="0"/>
              <a:t>3</a:t>
            </a:r>
            <a:r>
              <a:rPr lang="zh-CN" altLang="en-US" b="1" dirty="0"/>
              <a:t>位</a:t>
            </a:r>
            <a:r>
              <a:rPr lang="zh-CN" altLang="en-US" dirty="0"/>
              <a:t>（北大、清华、哈工大）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A6B134-4BE7-4FB9-BE60-AD7EF075B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13" y="1447800"/>
            <a:ext cx="4913312" cy="4778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9109BC0-4DCA-4C95-830F-213F770C2F18}"/>
              </a:ext>
            </a:extLst>
          </p:cNvPr>
          <p:cNvSpPr/>
          <p:nvPr/>
        </p:nvSpPr>
        <p:spPr>
          <a:xfrm>
            <a:off x="7248525" y="4365625"/>
            <a:ext cx="4321175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514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1852958" y="0"/>
            <a:ext cx="7869237" cy="1143000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发表论文，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出版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专著</a:t>
            </a:r>
            <a:r>
              <a:rPr lang="zh-CN" altLang="zh-CN" dirty="0">
                <a:latin typeface="微软雅黑" pitchFamily="34" charset="-122"/>
                <a:ea typeface="微软雅黑" pitchFamily="34" charset="-122"/>
              </a:rPr>
              <a:t>、译著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99356" y="1268760"/>
            <a:ext cx="11593288" cy="5184775"/>
          </a:xfrm>
        </p:spPr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据剑桥大学统计，刘挺在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2013-2018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年人工智能行业的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个主要会议和期刊上发表论文的数量列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世界第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车万翔获人工智能顶级国际会议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AAAI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最佳论文提名奖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2016-2018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CCF 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类会议上发表论文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篇，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影响因子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&gt;1.0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SCI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期刊上发表论文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17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余篇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年，发表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CCF 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类会议论文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余篇，发表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EMNLP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论文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ts val="4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预计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年年末，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在高教社出版新一代人工智能教材丛书中的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自然语言处理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》</a:t>
            </a:r>
          </a:p>
        </p:txBody>
      </p:sp>
      <p:pic>
        <p:nvPicPr>
          <p:cNvPr id="32772" name="Picture 9" descr="book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216" y="4873956"/>
            <a:ext cx="1337367" cy="186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 descr="http://ec4.images-amazon.com/images/I/51V5Qx7rGLL._SX396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755" y="4873956"/>
            <a:ext cx="1407394" cy="186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 descr="封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02" y="4867368"/>
            <a:ext cx="1337366" cy="187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nlp">
            <a:extLst>
              <a:ext uri="{FF2B5EF4-FFF2-40B4-BE49-F238E27FC236}">
                <a16:creationId xmlns:a16="http://schemas.microsoft.com/office/drawing/2014/main" id="{687B41A4-DF14-4172-8345-12885158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791308"/>
            <a:ext cx="1337367" cy="194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>
            <a:extLst>
              <a:ext uri="{FF2B5EF4-FFF2-40B4-BE49-F238E27FC236}">
                <a16:creationId xmlns:a16="http://schemas.microsoft.com/office/drawing/2014/main" id="{49FEF835-89FF-4C15-91CE-FC055F4B65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3237" y="4840785"/>
            <a:ext cx="1337367" cy="1837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052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1983581" y="0"/>
            <a:ext cx="7812087" cy="1125538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持续研发、推广“语言技术平台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LTP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”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407368" y="1603782"/>
            <a:ext cx="11737303" cy="4656137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zh-CN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003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年：开始研制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defRPr/>
            </a:pPr>
            <a:r>
              <a:rPr lang="zh-CN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006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9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月：对外共享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国际句法语义分析评测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CoNLL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家机构参加，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国语言（英、中、日等），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总成绩第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年，获中国中文信息学会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“钱伟长中文信息处理科学技术奖一等奖”</a:t>
            </a:r>
            <a:endParaRPr lang="zh-CN" altLang="en-US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defRPr/>
            </a:pPr>
            <a:r>
              <a:rPr lang="zh-CN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011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月：开源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defRPr/>
            </a:pPr>
            <a:r>
              <a:rPr lang="zh-CN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013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9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月：提供“语言云”服务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2014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10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月：召开首届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LTP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用户大会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2014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月：推出“哈工大讯飞语言云”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2014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11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月：推出</a:t>
            </a:r>
            <a:r>
              <a:rPr lang="en-US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LTP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分词版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2016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7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月：获省科技进步一等奖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1774825" y="620713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2095500" y="3429001"/>
            <a:ext cx="521493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3798" name="Picture 5" descr="qianweichang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3850089"/>
            <a:ext cx="3788520" cy="257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55786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38EBA-2072-4DD8-B8EB-0F46FC77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72972"/>
            <a:ext cx="10492747" cy="1143000"/>
          </a:xfrm>
        </p:spPr>
        <p:txBody>
          <a:bodyPr/>
          <a:lstStyle/>
          <a:p>
            <a:r>
              <a:rPr lang="zh-CN" altLang="en-US" dirty="0"/>
              <a:t>兼职教师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6B9D8C-DF98-4CDB-B2FA-55491C5D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60848"/>
            <a:ext cx="5976664" cy="452596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兼职博导：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王海峰（百度公司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，国家科技进步二等奖获得者，校友）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张民（苏州大学计算机学院副院长、国家杰青，校友）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客座教授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聂建云（加拿大蒙特利尔大学教授）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gss0.bdstatic.com/-4o3dSag_xI4khGkpoWK1HF6hhy/baike/w%3D268%3Bg%3D0/sign=2810d4313da85edffa8cf925716f6e1e/03087bf40ad162d966f2df7d18dfa9ec8a13cdb7.jpg">
            <a:extLst>
              <a:ext uri="{FF2B5EF4-FFF2-40B4-BE49-F238E27FC236}">
                <a16:creationId xmlns:a16="http://schemas.microsoft.com/office/drawing/2014/main" id="{51110C93-C2EF-4384-96E2-25076CF1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73" y="1425681"/>
            <a:ext cx="1470924" cy="220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47F693-6725-4734-8A05-3F14A457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237" y="1477130"/>
            <a:ext cx="1661080" cy="2149633"/>
          </a:xfrm>
          <a:prstGeom prst="rect">
            <a:avLst/>
          </a:prstGeom>
        </p:spPr>
      </p:pic>
      <p:pic>
        <p:nvPicPr>
          <p:cNvPr id="1026" name="Picture 2" descr="0503_2">
            <a:extLst>
              <a:ext uri="{FF2B5EF4-FFF2-40B4-BE49-F238E27FC236}">
                <a16:creationId xmlns:a16="http://schemas.microsoft.com/office/drawing/2014/main" id="{41CA95EB-9711-4CA7-9B5E-8ECB3A5D5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4149080"/>
            <a:ext cx="3667064" cy="23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99109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E5A8F39B-6877-406D-91A3-9FC80773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65087"/>
            <a:ext cx="10493375" cy="11430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年国际通用依存分析国际评测中夺冠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BE8BF-3D24-40B7-B41B-B96DE5804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2132856"/>
            <a:ext cx="5486400" cy="4525963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多语言通用依存分析夺冠（面向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中语言）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有包括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斯坦福大学、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在内的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支队伍成功提交了评测系统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哈工大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SCIR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在最关键的评测指标，即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LAS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上获得了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高出第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2.56%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6" name="图片 5">
            <a:extLst>
              <a:ext uri="{FF2B5EF4-FFF2-40B4-BE49-F238E27FC236}">
                <a16:creationId xmlns:a16="http://schemas.microsoft.com/office/drawing/2014/main" id="{858186D1-8DF0-47CC-A0CE-54FC4612E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331913"/>
            <a:ext cx="4481512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61586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5B444-9D6F-4497-AEF0-5C064646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国际跨框架语义分析评测中再次夺冠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D39D67-656C-4220-BAA0-F4E846DD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33" y="1825625"/>
            <a:ext cx="5887720" cy="503237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CoNLL-2019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跨框架语义分析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评测，涵盖了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种最著名的语义表示框架，每种框架都将自然语言表示成图结构来表达特定的语义特性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哈工大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SCIR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获得第一名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参赛队伍包括：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美国亚马逊公司、捷克布拉格大学、日本日立公司、北京大学、上海交通大学、香港科技大学、香港中文大学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0E837D-F33E-4D85-A4B4-1ADE8A38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592" y="1987550"/>
            <a:ext cx="4600575" cy="4505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D4E5D0-BFC6-4A72-B57D-956DF42C028C}"/>
              </a:ext>
            </a:extLst>
          </p:cNvPr>
          <p:cNvSpPr/>
          <p:nvPr/>
        </p:nvSpPr>
        <p:spPr>
          <a:xfrm>
            <a:off x="6985827" y="2783361"/>
            <a:ext cx="4641340" cy="35607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774023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1847528" y="36099"/>
            <a:ext cx="7869237" cy="1143000"/>
          </a:xfrm>
        </p:spPr>
        <p:txBody>
          <a:bodyPr/>
          <a:lstStyle/>
          <a:p>
            <a:r>
              <a:rPr lang="zh-CN" altLang="en-US" dirty="0"/>
              <a:t>语言技术平台</a:t>
            </a:r>
            <a:r>
              <a:rPr lang="en-US" altLang="zh-CN" dirty="0"/>
              <a:t>LTP</a:t>
            </a:r>
            <a:r>
              <a:rPr lang="zh-CN" altLang="en-US" dirty="0"/>
              <a:t>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2010</a:t>
            </a:r>
            <a:r>
              <a:rPr lang="zh-CN" altLang="en-US" dirty="0"/>
              <a:t>年以前，国内外</a:t>
            </a:r>
            <a:r>
              <a:rPr lang="en-US" altLang="zh-CN" dirty="0"/>
              <a:t>500</a:t>
            </a:r>
            <a:r>
              <a:rPr lang="zh-CN" altLang="en-US" dirty="0"/>
              <a:t>余家学术机构和我实验室签署协议，共享了</a:t>
            </a:r>
            <a:r>
              <a:rPr lang="en-US" altLang="zh-CN" dirty="0"/>
              <a:t>LTP</a:t>
            </a:r>
            <a:r>
              <a:rPr lang="zh-CN" altLang="en-US" dirty="0"/>
              <a:t>平台</a:t>
            </a:r>
            <a:endParaRPr lang="en-US" altLang="en-US" dirty="0"/>
          </a:p>
          <a:p>
            <a:pPr>
              <a:defRPr/>
            </a:pPr>
            <a:r>
              <a:rPr lang="zh-CN" altLang="en-US" dirty="0"/>
              <a:t>百度、腾讯、华为、金山、讯飞等企业付费使用</a:t>
            </a:r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68612" name="组合 12"/>
          <p:cNvGrpSpPr>
            <a:grpSpLocks/>
          </p:cNvGrpSpPr>
          <p:nvPr/>
        </p:nvGrpSpPr>
        <p:grpSpPr bwMode="auto">
          <a:xfrm>
            <a:off x="2752725" y="3721100"/>
            <a:ext cx="6762750" cy="2571750"/>
            <a:chOff x="611560" y="1772816"/>
            <a:chExt cx="8532440" cy="3825555"/>
          </a:xfrm>
        </p:grpSpPr>
        <p:pic>
          <p:nvPicPr>
            <p:cNvPr id="68613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241" y="3037562"/>
              <a:ext cx="1819817" cy="136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229" y="3109624"/>
              <a:ext cx="1233487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5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772816"/>
              <a:ext cx="3223655" cy="1007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6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420" y="3443270"/>
              <a:ext cx="2598936" cy="519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7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453" y="4645871"/>
              <a:ext cx="2540000" cy="92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8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3946" y="4645871"/>
              <a:ext cx="2400300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058" y="2206750"/>
              <a:ext cx="1846478" cy="1812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0" name="Picture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927" y="2206750"/>
              <a:ext cx="2867073" cy="573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1" name="Picture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593" y="4645871"/>
              <a:ext cx="1867316" cy="704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398148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1842134" y="36512"/>
            <a:ext cx="9798482" cy="1143000"/>
          </a:xfrm>
        </p:spPr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大词林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知识图谱</a:t>
            </a:r>
            <a:r>
              <a:rPr lang="en-US" altLang="zh-CN" sz="2400" dirty="0"/>
              <a:t>(</a:t>
            </a:r>
            <a:r>
              <a:rPr lang="en-US" altLang="zh-CN" sz="2400" dirty="0" err="1"/>
              <a:t>BigCilin</a:t>
            </a:r>
            <a:r>
              <a:rPr lang="en-US" altLang="zh-CN" sz="2400" dirty="0"/>
              <a:t>, http://www.bigcilin.com)</a:t>
            </a:r>
            <a:endParaRPr lang="zh-CN" altLang="en-US" sz="2400" dirty="0"/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82" y="1556792"/>
            <a:ext cx="3600450" cy="501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8" name="组合 4"/>
          <p:cNvGrpSpPr>
            <a:grpSpLocks/>
          </p:cNvGrpSpPr>
          <p:nvPr/>
        </p:nvGrpSpPr>
        <p:grpSpPr bwMode="auto">
          <a:xfrm>
            <a:off x="6222842" y="1696491"/>
            <a:ext cx="4432300" cy="4738688"/>
            <a:chOff x="655638" y="836613"/>
            <a:chExt cx="8015012" cy="5616575"/>
          </a:xfrm>
        </p:grpSpPr>
        <p:sp>
          <p:nvSpPr>
            <p:cNvPr id="7" name="矩形 6"/>
            <p:cNvSpPr/>
            <p:nvPr/>
          </p:nvSpPr>
          <p:spPr>
            <a:xfrm>
              <a:off x="4249762" y="3141573"/>
              <a:ext cx="1573147" cy="3198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篮球球队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110093" y="4005227"/>
              <a:ext cx="1570275" cy="3029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NBA</a:t>
              </a:r>
              <a:r>
                <a:rPr lang="zh-CN" altLang="en-US" sz="1200" b="1" dirty="0"/>
                <a:t>球队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007629" y="4005227"/>
              <a:ext cx="1461190" cy="3876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CBA</a:t>
              </a:r>
              <a:r>
                <a:rPr lang="zh-CN" altLang="en-US" sz="1200" b="1" dirty="0"/>
                <a:t>球队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076639" y="4942263"/>
              <a:ext cx="1033454" cy="381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小牛队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3204825" y="4942263"/>
              <a:ext cx="901402" cy="35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湖人队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284211" y="4942263"/>
              <a:ext cx="901402" cy="35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热火队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227680" y="4942263"/>
              <a:ext cx="686098" cy="35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……</a:t>
              </a:r>
              <a:endParaRPr lang="zh-CN" altLang="en-US" sz="1200" b="1" dirty="0"/>
            </a:p>
          </p:txBody>
        </p:sp>
        <p:cxnSp>
          <p:nvCxnSpPr>
            <p:cNvPr id="14" name="肘形连接符 13"/>
            <p:cNvCxnSpPr>
              <a:stCxn id="7" idx="2"/>
              <a:endCxn id="8" idx="0"/>
            </p:cNvCxnSpPr>
            <p:nvPr/>
          </p:nvCxnSpPr>
          <p:spPr>
            <a:xfrm rot="5400000">
              <a:off x="4194610" y="3163501"/>
              <a:ext cx="543782" cy="1139669"/>
            </a:xfrm>
            <a:prstGeom prst="bentConnector3">
              <a:avLst>
                <a:gd name="adj1" fmla="val 50000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14"/>
            <p:cNvCxnSpPr>
              <a:stCxn id="8" idx="2"/>
              <a:endCxn id="10" idx="0"/>
            </p:cNvCxnSpPr>
            <p:nvPr/>
          </p:nvCxnSpPr>
          <p:spPr>
            <a:xfrm rot="5400000">
              <a:off x="2927967" y="3973563"/>
              <a:ext cx="634098" cy="1303301"/>
            </a:xfrm>
            <a:prstGeom prst="bentConnector3">
              <a:avLst>
                <a:gd name="adj1" fmla="val 50000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8" idx="2"/>
              <a:endCxn id="11" idx="0"/>
            </p:cNvCxnSpPr>
            <p:nvPr/>
          </p:nvCxnSpPr>
          <p:spPr>
            <a:xfrm rot="5400000">
              <a:off x="3459047" y="4504645"/>
              <a:ext cx="634098" cy="241139"/>
            </a:xfrm>
            <a:prstGeom prst="bentConnector3">
              <a:avLst>
                <a:gd name="adj1" fmla="val 50000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stCxn id="8" idx="2"/>
              <a:endCxn id="12" idx="0"/>
            </p:cNvCxnSpPr>
            <p:nvPr/>
          </p:nvCxnSpPr>
          <p:spPr>
            <a:xfrm rot="16200000" flipH="1">
              <a:off x="3998739" y="4206091"/>
              <a:ext cx="634098" cy="838246"/>
            </a:xfrm>
            <a:prstGeom prst="bentConnector3">
              <a:avLst>
                <a:gd name="adj1" fmla="val 50000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8" idx="2"/>
              <a:endCxn id="13" idx="0"/>
            </p:cNvCxnSpPr>
            <p:nvPr/>
          </p:nvCxnSpPr>
          <p:spPr>
            <a:xfrm rot="16200000" flipH="1">
              <a:off x="4915930" y="3288901"/>
              <a:ext cx="634098" cy="2672627"/>
            </a:xfrm>
            <a:prstGeom prst="bentConnector3">
              <a:avLst>
                <a:gd name="adj1" fmla="val 50000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7" idx="2"/>
              <a:endCxn id="9" idx="0"/>
            </p:cNvCxnSpPr>
            <p:nvPr/>
          </p:nvCxnSpPr>
          <p:spPr>
            <a:xfrm rot="16200000" flipH="1">
              <a:off x="5116106" y="3381674"/>
              <a:ext cx="543782" cy="703324"/>
            </a:xfrm>
            <a:prstGeom prst="bentConnector3">
              <a:avLst>
                <a:gd name="adj1" fmla="val 50000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7114727" y="4900868"/>
              <a:ext cx="1555923" cy="38196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马克</a:t>
              </a:r>
              <a:r>
                <a:rPr lang="en-US" altLang="zh-CN" sz="1200" b="1" dirty="0"/>
                <a:t>·</a:t>
              </a:r>
              <a:r>
                <a:rPr lang="zh-CN" altLang="en-US" sz="1200" b="1" dirty="0"/>
                <a:t>库班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7272617" y="836613"/>
              <a:ext cx="1151152" cy="361267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人</a:t>
              </a:r>
            </a:p>
          </p:txBody>
        </p:sp>
        <p:cxnSp>
          <p:nvCxnSpPr>
            <p:cNvPr id="22" name="直接箭头连接符 21"/>
            <p:cNvCxnSpPr>
              <a:stCxn id="21" idx="2"/>
              <a:endCxn id="47" idx="0"/>
            </p:cNvCxnSpPr>
            <p:nvPr/>
          </p:nvCxnSpPr>
          <p:spPr>
            <a:xfrm>
              <a:off x="7849628" y="1197880"/>
              <a:ext cx="2872" cy="1367923"/>
            </a:xfrm>
            <a:prstGeom prst="straightConnector1">
              <a:avLst/>
            </a:prstGeom>
            <a:ln w="28575">
              <a:solidFill>
                <a:srgbClr val="660066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>
              <a:off x="5004759" y="6091921"/>
              <a:ext cx="950203" cy="3612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老板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55638" y="4942263"/>
              <a:ext cx="1222921" cy="3575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达拉斯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620195" y="3068190"/>
              <a:ext cx="1151154" cy="36126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城市</a:t>
              </a:r>
            </a:p>
          </p:txBody>
        </p:sp>
        <p:cxnSp>
          <p:nvCxnSpPr>
            <p:cNvPr id="26" name="直接箭头连接符 25"/>
            <p:cNvCxnSpPr>
              <a:stCxn id="25" idx="2"/>
              <a:endCxn id="24" idx="0"/>
            </p:cNvCxnSpPr>
            <p:nvPr/>
          </p:nvCxnSpPr>
          <p:spPr>
            <a:xfrm flipH="1">
              <a:off x="1267099" y="3429457"/>
              <a:ext cx="927237" cy="1512806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476660" y="6022301"/>
              <a:ext cx="950205" cy="35938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基地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91830" y="2420920"/>
              <a:ext cx="1197084" cy="361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球队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5291830" y="1700268"/>
              <a:ext cx="1197084" cy="359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机构</a:t>
              </a:r>
            </a:p>
          </p:txBody>
        </p:sp>
        <p:cxnSp>
          <p:nvCxnSpPr>
            <p:cNvPr id="30" name="直接箭头连接符 29"/>
            <p:cNvCxnSpPr>
              <a:stCxn id="28" idx="0"/>
              <a:endCxn id="29" idx="2"/>
            </p:cNvCxnSpPr>
            <p:nvPr/>
          </p:nvCxnSpPr>
          <p:spPr>
            <a:xfrm flipV="1">
              <a:off x="5888936" y="2059653"/>
              <a:ext cx="0" cy="361267"/>
            </a:xfrm>
            <a:prstGeom prst="straightConnector1">
              <a:avLst/>
            </a:prstGeom>
            <a:ln w="28575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28" idx="2"/>
              <a:endCxn id="7" idx="0"/>
            </p:cNvCxnSpPr>
            <p:nvPr/>
          </p:nvCxnSpPr>
          <p:spPr>
            <a:xfrm rot="5400000">
              <a:off x="5284378" y="2534145"/>
              <a:ext cx="359386" cy="855470"/>
            </a:xfrm>
            <a:prstGeom prst="bentConnector3">
              <a:avLst>
                <a:gd name="adj1" fmla="val 50000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3348361" y="1700268"/>
              <a:ext cx="1151154" cy="35938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地点</a:t>
              </a:r>
            </a:p>
          </p:txBody>
        </p:sp>
        <p:cxnSp>
          <p:nvCxnSpPr>
            <p:cNvPr id="33" name="直接箭头连接符 32"/>
            <p:cNvCxnSpPr>
              <a:stCxn id="32" idx="2"/>
              <a:endCxn id="25" idx="0"/>
            </p:cNvCxnSpPr>
            <p:nvPr/>
          </p:nvCxnSpPr>
          <p:spPr>
            <a:xfrm flipH="1">
              <a:off x="2194337" y="2059653"/>
              <a:ext cx="1731037" cy="1008537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5346372" y="4942263"/>
              <a:ext cx="720548" cy="3575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小牛</a:t>
              </a:r>
            </a:p>
          </p:txBody>
        </p:sp>
        <p:cxnSp>
          <p:nvCxnSpPr>
            <p:cNvPr id="35" name="直接箭头连接符 34"/>
            <p:cNvCxnSpPr>
              <a:stCxn id="10" idx="2"/>
              <a:endCxn id="27" idx="7"/>
            </p:cNvCxnSpPr>
            <p:nvPr/>
          </p:nvCxnSpPr>
          <p:spPr>
            <a:xfrm rot="5400000">
              <a:off x="2065840" y="5547459"/>
              <a:ext cx="750758" cy="3042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27" idx="1"/>
              <a:endCxn id="24" idx="2"/>
            </p:cNvCxnSpPr>
            <p:nvPr/>
          </p:nvCxnSpPr>
          <p:spPr>
            <a:xfrm flipH="1" flipV="1">
              <a:off x="1267099" y="5299767"/>
              <a:ext cx="347355" cy="77333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3707200" y="5589533"/>
              <a:ext cx="953074" cy="3612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=</a:t>
              </a:r>
              <a:endParaRPr lang="zh-CN" altLang="en-US" sz="1200" b="1" dirty="0"/>
            </a:p>
          </p:txBody>
        </p:sp>
        <p:cxnSp>
          <p:nvCxnSpPr>
            <p:cNvPr id="38" name="肘形连接符 37"/>
            <p:cNvCxnSpPr>
              <a:stCxn id="8" idx="2"/>
              <a:endCxn id="34" idx="0"/>
            </p:cNvCxnSpPr>
            <p:nvPr/>
          </p:nvCxnSpPr>
          <p:spPr>
            <a:xfrm rot="16200000" flipH="1">
              <a:off x="4483890" y="3720941"/>
              <a:ext cx="634098" cy="1808545"/>
            </a:xfrm>
            <a:prstGeom prst="bentConnector3">
              <a:avLst>
                <a:gd name="adj1" fmla="val 50000"/>
              </a:avLst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形状 38"/>
            <p:cNvCxnSpPr>
              <a:stCxn id="34" idx="2"/>
              <a:endCxn id="37" idx="6"/>
            </p:cNvCxnSpPr>
            <p:nvPr/>
          </p:nvCxnSpPr>
          <p:spPr>
            <a:xfrm rot="5400000">
              <a:off x="4949919" y="5010122"/>
              <a:ext cx="468519" cy="1047807"/>
            </a:xfrm>
            <a:prstGeom prst="curvedConnector2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形状 39"/>
            <p:cNvCxnSpPr>
              <a:stCxn id="37" idx="2"/>
              <a:endCxn id="10" idx="2"/>
            </p:cNvCxnSpPr>
            <p:nvPr/>
          </p:nvCxnSpPr>
          <p:spPr>
            <a:xfrm rot="10800000">
              <a:off x="2593366" y="5324228"/>
              <a:ext cx="1113834" cy="445938"/>
            </a:xfrm>
            <a:prstGeom prst="curvedConnector2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形状 40"/>
            <p:cNvCxnSpPr>
              <a:stCxn id="10" idx="2"/>
              <a:endCxn id="23" idx="2"/>
            </p:cNvCxnSpPr>
            <p:nvPr/>
          </p:nvCxnSpPr>
          <p:spPr>
            <a:xfrm rot="16200000" flipH="1">
              <a:off x="3324899" y="4592695"/>
              <a:ext cx="948326" cy="2411393"/>
            </a:xfrm>
            <a:prstGeom prst="curvedConnector2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形状 41"/>
            <p:cNvCxnSpPr>
              <a:stCxn id="23" idx="6"/>
              <a:endCxn id="20" idx="2"/>
            </p:cNvCxnSpPr>
            <p:nvPr/>
          </p:nvCxnSpPr>
          <p:spPr>
            <a:xfrm flipV="1">
              <a:off x="5954962" y="5282833"/>
              <a:ext cx="1937728" cy="989721"/>
            </a:xfrm>
            <a:prstGeom prst="curvedConnector2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5177001" y="836613"/>
              <a:ext cx="1550181" cy="338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抽象事物</a:t>
              </a:r>
            </a:p>
          </p:txBody>
        </p:sp>
        <p:cxnSp>
          <p:nvCxnSpPr>
            <p:cNvPr id="44" name="直接箭头连接符 43"/>
            <p:cNvCxnSpPr>
              <a:stCxn id="29" idx="0"/>
              <a:endCxn id="43" idx="2"/>
            </p:cNvCxnSpPr>
            <p:nvPr/>
          </p:nvCxnSpPr>
          <p:spPr>
            <a:xfrm rot="5400000" flipH="1" flipV="1">
              <a:off x="5659465" y="1407642"/>
              <a:ext cx="524967" cy="60286"/>
            </a:xfrm>
            <a:prstGeom prst="straightConnector1">
              <a:avLst/>
            </a:prstGeom>
            <a:ln w="28575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3348361" y="836613"/>
              <a:ext cx="1151154" cy="36126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时空</a:t>
              </a:r>
            </a:p>
          </p:txBody>
        </p:sp>
        <p:cxnSp>
          <p:nvCxnSpPr>
            <p:cNvPr id="46" name="直接箭头连接符 45"/>
            <p:cNvCxnSpPr>
              <a:stCxn id="45" idx="2"/>
              <a:endCxn id="32" idx="0"/>
            </p:cNvCxnSpPr>
            <p:nvPr/>
          </p:nvCxnSpPr>
          <p:spPr>
            <a:xfrm>
              <a:off x="3925373" y="1197880"/>
              <a:ext cx="0" cy="502388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7278358" y="2565804"/>
              <a:ext cx="1151152" cy="357504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人物</a:t>
              </a:r>
            </a:p>
          </p:txBody>
        </p:sp>
        <p:cxnSp>
          <p:nvCxnSpPr>
            <p:cNvPr id="48" name="直接箭头连接符 47"/>
            <p:cNvCxnSpPr>
              <a:stCxn id="47" idx="2"/>
              <a:endCxn id="20" idx="0"/>
            </p:cNvCxnSpPr>
            <p:nvPr/>
          </p:nvCxnSpPr>
          <p:spPr>
            <a:xfrm rot="16200000" flipH="1">
              <a:off x="6883815" y="3891992"/>
              <a:ext cx="1977560" cy="40190"/>
            </a:xfrm>
            <a:prstGeom prst="straightConnector1">
              <a:avLst/>
            </a:prstGeom>
            <a:ln w="28575">
              <a:solidFill>
                <a:srgbClr val="660066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右箭头 48"/>
          <p:cNvSpPr/>
          <p:nvPr/>
        </p:nvSpPr>
        <p:spPr>
          <a:xfrm>
            <a:off x="5524501" y="3643313"/>
            <a:ext cx="500063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38396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>
          <a:xfrm>
            <a:off x="1559496" y="124412"/>
            <a:ext cx="7869237" cy="1143000"/>
          </a:xfrm>
        </p:spPr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大词林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知识图谱的应用情况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腾讯、阿里、</a:t>
            </a:r>
            <a:r>
              <a:rPr lang="en-US" altLang="zh-CN" dirty="0"/>
              <a:t>360</a:t>
            </a:r>
            <a:r>
              <a:rPr lang="zh-CN" altLang="en-US" dirty="0"/>
              <a:t>、讯飞、搜狗等购买了</a:t>
            </a:r>
            <a:r>
              <a:rPr lang="en-US" altLang="zh-CN" dirty="0"/>
              <a:t>《</a:t>
            </a:r>
            <a:r>
              <a:rPr lang="zh-CN" altLang="en-US" dirty="0"/>
              <a:t>大词林</a:t>
            </a:r>
            <a:r>
              <a:rPr lang="en-US" altLang="zh-CN" dirty="0"/>
              <a:t>》</a:t>
            </a:r>
            <a:r>
              <a:rPr lang="zh-CN" altLang="en-US" dirty="0"/>
              <a:t>的使用权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多家科研机构购买使用权</a:t>
            </a:r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3357564"/>
            <a:ext cx="8532813" cy="259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685" name="矩形 4"/>
          <p:cNvSpPr>
            <a:spLocks noChangeArrowheads="1"/>
          </p:cNvSpPr>
          <p:nvPr/>
        </p:nvSpPr>
        <p:spPr bwMode="auto">
          <a:xfrm>
            <a:off x="4052889" y="6016625"/>
            <a:ext cx="38010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日，发布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大词林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443023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97B3A85D-6913-41CE-AD08-9683CA69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40957"/>
            <a:ext cx="10493375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提出“事理图谱”概念，研制金融领域事理图谱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BD333E-81A8-4D3A-91BC-49C408697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525963"/>
          </a:xfrm>
        </p:spPr>
        <p:txBody>
          <a:bodyPr/>
          <a:lstStyle/>
          <a:p>
            <a:pPr>
              <a:defRPr/>
            </a:pPr>
            <a:r>
              <a:rPr lang="en-US" altLang="zh-CN" sz="2400" b="1" dirty="0"/>
              <a:t>2018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9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日，哈工大</a:t>
            </a:r>
            <a:r>
              <a:rPr lang="en-US" altLang="zh-CN" sz="2400" b="1" dirty="0"/>
              <a:t>SCIR</a:t>
            </a:r>
            <a:r>
              <a:rPr lang="zh-CN" altLang="en-US" sz="2400" b="1" dirty="0"/>
              <a:t>正式对外发布金融事理图谱</a:t>
            </a:r>
            <a:r>
              <a:rPr lang="en-US" altLang="zh-CN" sz="2400" b="1" dirty="0"/>
              <a:t>Demo V1.0</a:t>
            </a:r>
          </a:p>
          <a:p>
            <a:pPr>
              <a:defRPr/>
            </a:pP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2427AC-AEAE-4195-9BF1-68CA59FFE0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2254791"/>
            <a:ext cx="4968552" cy="2348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D1BDBC-A2FF-472A-92DD-3F34880CF4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4695861"/>
            <a:ext cx="2932252" cy="19563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8A9369-4B5B-4782-A8E4-59E278E1EAED}"/>
              </a:ext>
            </a:extLst>
          </p:cNvPr>
          <p:cNvSpPr txBox="1"/>
          <p:nvPr/>
        </p:nvSpPr>
        <p:spPr>
          <a:xfrm>
            <a:off x="9768407" y="4972161"/>
            <a:ext cx="2160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日，首届事理图谱研讨会在哈工大召开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46216D-9DE7-4129-9E9A-5267F3165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5" y="2234913"/>
            <a:ext cx="5111895" cy="43861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59432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1FE4F-5827-49C6-8361-B7A4679B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日，我实验室研制的机器翻译系统上线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CBCE10-E165-4C9C-9249-5F45DE98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63" y="1700213"/>
            <a:ext cx="9794875" cy="4451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8A5FF3D3-84C3-4803-89AB-DB565F46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秦兵、赵妍妍等，获得省科技进步二等奖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DBCEF-5805-4D99-85A8-595001D8B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66950"/>
            <a:ext cx="2855913" cy="3849688"/>
          </a:xfrm>
        </p:spPr>
        <p:txBody>
          <a:bodyPr/>
          <a:lstStyle/>
          <a:p>
            <a:pPr>
              <a:defRPr/>
            </a:pPr>
            <a:r>
              <a:rPr lang="zh-CN" altLang="en-US" sz="2000" dirty="0"/>
              <a:t>秦兵教授、刘挺教授、赵妍妍副教授等人研发的“</a:t>
            </a:r>
            <a:r>
              <a:rPr lang="zh-CN" altLang="en-US" sz="2000" b="1" dirty="0"/>
              <a:t>语言情感智能分析技术与系统</a:t>
            </a:r>
            <a:r>
              <a:rPr lang="zh-CN" altLang="en-US" sz="2000" dirty="0"/>
              <a:t>”项目获得黑龙江省科技进步二等奖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A5CFD0-C07D-434F-A9D3-E69AFDCD2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412776"/>
            <a:ext cx="8609013" cy="511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1860283" y="58739"/>
            <a:ext cx="7869237" cy="1143000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中文作文评阅与写作</a:t>
            </a:r>
          </a:p>
        </p:txBody>
      </p:sp>
      <p:pic>
        <p:nvPicPr>
          <p:cNvPr id="44036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628800"/>
            <a:ext cx="6480175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AF2274-C25F-43D2-9BA1-1C9A7E310922}"/>
              </a:ext>
            </a:extLst>
          </p:cNvPr>
          <p:cNvSpPr/>
          <p:nvPr/>
        </p:nvSpPr>
        <p:spPr>
          <a:xfrm>
            <a:off x="1199456" y="6146176"/>
            <a:ext cx="5400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algn="just">
              <a:defRPr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作文智能评阅技术已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达到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甚至超过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人工评分水平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3DB6933-853E-48A9-BB42-5A31D69B4474}"/>
              </a:ext>
            </a:extLst>
          </p:cNvPr>
          <p:cNvSpPr txBox="1"/>
          <p:nvPr/>
        </p:nvSpPr>
        <p:spPr bwMode="auto">
          <a:xfrm>
            <a:off x="7320136" y="1639105"/>
            <a:ext cx="4464496" cy="43005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00B0F0"/>
            </a:solidFill>
            <a:prstDash val="dash"/>
            <a:miter lim="800000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1050" kern="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   </a:t>
            </a:r>
            <a:r>
              <a:rPr lang="en-US" altLang="zh-CN" sz="1050" u="sng" kern="0" dirty="0">
                <a:uFill>
                  <a:solidFill>
                    <a:srgbClr val="FF0000"/>
                  </a:solidFill>
                </a:uFill>
                <a:latin typeface="楷体" pitchFamily="49" charset="-122"/>
                <a:ea typeface="楷体" pitchFamily="49" charset="-122"/>
              </a:rPr>
              <a:t>逆境磨练意志。</a:t>
            </a:r>
            <a:r>
              <a:rPr lang="en-US" altLang="zh-CN" sz="1050" kern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懦弱者遇到困难选择了退缩；人生总是坎坎坷坷，荆棘密布，难免会受到困难和挫折的困扰。人生的道路中，它便是战胜一切挫折和困难的不竭动力。重要的是在挫折中能坚持到底，永不言弃，直至击败挫折。只有能面对困难和挫折而毫无惧色的人，才能到达成功的顶峰。又或许我们会选择迎难而上，不屈向困难低头而奋起跨越。面对挫折，要乐观、自信。</a:t>
            </a:r>
          </a:p>
          <a:p>
            <a:pPr marL="0" indent="0">
              <a:buNone/>
              <a:defRPr/>
            </a:pPr>
            <a:r>
              <a:rPr lang="en-US" altLang="zh-CN" sz="1050" kern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       遇到挫折就垂头丧气，一蹶不振；失败是不气馁，坦然面对，再接再厉敢再向困难挑战是；面对失败与挫折，我们沮丧，不知所措；稍遇困难、挫折就会一蹶不振，准备放弃。敢于直面人生挫折，勇于接受困难的挑战，即使眼看山穷水尽，仍会峰回路转，柳暗花明。并非自满而不知进取的消极态度。</a:t>
            </a:r>
            <a:r>
              <a:rPr lang="en-US" altLang="zh-CN" sz="1050" u="sng" kern="0" dirty="0">
                <a:uFill>
                  <a:solidFill>
                    <a:srgbClr val="FF0000"/>
                  </a:solidFill>
                </a:uFill>
                <a:latin typeface="楷体" pitchFamily="49" charset="-122"/>
                <a:ea typeface="楷体" pitchFamily="49" charset="-122"/>
              </a:rPr>
              <a:t>高大的姚明摔倒在地，被对手牵起来，他总是以笑相对，当教练指导谈话，他总是微笑聆听，这个优秀的中国小伙子，正是以其谦和、进取的人生态度潜移默化地影响着中国人乃至世界人民。</a:t>
            </a:r>
            <a:r>
              <a:rPr lang="en-US" altLang="zh-CN" sz="1050" kern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原打算要去北京而后又去了上海的那个乡下人，抱着积极进取，顽强拼博的生活态度，树立了乐观向上的世界观，所以他认为去上海就是选择了发财致富的好路子。</a:t>
            </a:r>
          </a:p>
          <a:p>
            <a:pPr marL="0" indent="0">
              <a:buNone/>
              <a:defRPr/>
            </a:pPr>
            <a:r>
              <a:rPr lang="en-US" altLang="zh-CN" sz="1050" kern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      </a:t>
            </a:r>
            <a:r>
              <a:rPr lang="en-US" altLang="zh-CN" sz="1050" u="sng" kern="0" dirty="0">
                <a:uFill>
                  <a:solidFill>
                    <a:srgbClr val="FF0000"/>
                  </a:solidFill>
                </a:uFill>
                <a:latin typeface="楷体" pitchFamily="49" charset="-122"/>
                <a:ea typeface="楷体" pitchFamily="49" charset="-122"/>
              </a:rPr>
              <a:t>勾践卧薪尝胆，忍辱负重，逆境中毫不退缩，挫折中未曾止步，而是于逆境中崛起，重创后屹立。孝庄太后和张学良将军在人生遇到挫折时都选择了坚强。</a:t>
            </a:r>
            <a:r>
              <a:rPr lang="en-US" altLang="zh-CN" sz="1050" kern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但他并没有绝望，而是积极向上，不怕困难，不怕挫折，克服了阻碍他人生的绊脚石。经受住磨难，勇敢面对挫折，成功之路就在自己脚下。”命运就是如此，不让人经历苦难，是不会让人成功的，但是，要记住命运如棋，掌握在自己手中，那么便会看到彩虹。同样，人也是这样，不经历风雨，怎见彩虹。命运为我们设置重重障碍，苦难失意，挫折坎坷便应运而生。以魄人的乐曲面对挫折，萦绕挫折，直至将挫折覆灭。  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9A64786-F5D3-477B-B25D-59D3666E8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552" y="6007677"/>
            <a:ext cx="18004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/>
                <a:ea typeface="微软雅黑"/>
              </a:rPr>
              <a:t>自动写作文</a:t>
            </a:r>
            <a:endParaRPr lang="en-US" altLang="zh-CN" dirty="0">
              <a:latin typeface="微软雅黑"/>
              <a:ea typeface="微软雅黑"/>
            </a:endParaRPr>
          </a:p>
          <a:p>
            <a:pPr eaLnBrk="1" hangingPunct="1"/>
            <a:r>
              <a:rPr lang="zh-CN" altLang="en-US" dirty="0">
                <a:latin typeface="微软雅黑"/>
                <a:ea typeface="微软雅黑"/>
              </a:rPr>
              <a:t>题目：“挫折”</a:t>
            </a:r>
          </a:p>
        </p:txBody>
      </p:sp>
    </p:spTree>
    <p:extLst>
      <p:ext uri="{BB962C8B-B14F-4D97-AF65-F5344CB8AC3E}">
        <p14:creationId xmlns:p14="http://schemas.microsoft.com/office/powerpoint/2010/main" val="117818656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1631504" y="37512"/>
            <a:ext cx="7869237" cy="1143000"/>
          </a:xfrm>
        </p:spPr>
        <p:txBody>
          <a:bodyPr/>
          <a:lstStyle/>
          <a:p>
            <a:r>
              <a:rPr lang="zh-CN" altLang="en-US" dirty="0"/>
              <a:t>研发“笨笨”人机对话机器人</a:t>
            </a:r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</p:nvPr>
        </p:nvGraphicFramePr>
        <p:xfrm>
          <a:off x="767408" y="2071234"/>
          <a:ext cx="8301285" cy="325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5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85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024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聊天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Chat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问答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Task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Recommen-dation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9" marR="6856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8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闲聊</a:t>
                      </a: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获取知识</a:t>
                      </a: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完成任务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</a:t>
                      </a: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信息推荐</a:t>
                      </a:r>
                    </a:p>
                  </a:txBody>
                  <a:tcPr marL="68569" marR="6856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2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</a:t>
                      </a: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娱乐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情感慰藉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心理治疗</a:t>
                      </a: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客服、答疑</a:t>
                      </a: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虚拟个人助理</a:t>
                      </a:r>
                    </a:p>
                  </a:txBody>
                  <a:tcPr marL="68569" marR="685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个性化新闻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个性化广告</a:t>
                      </a:r>
                    </a:p>
                  </a:txBody>
                  <a:tcPr marL="68569" marR="6856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68408" y="3340616"/>
            <a:ext cx="1982787" cy="1984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10" name="TextBox 8"/>
          <p:cNvSpPr txBox="1">
            <a:spLocks noChangeArrowheads="1"/>
          </p:cNvSpPr>
          <p:nvPr/>
        </p:nvSpPr>
        <p:spPr bwMode="auto">
          <a:xfrm>
            <a:off x="2209616" y="5589240"/>
            <a:ext cx="54168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研究中心多项技术的一个集成演示平台</a:t>
            </a:r>
          </a:p>
        </p:txBody>
      </p:sp>
    </p:spTree>
    <p:extLst>
      <p:ext uri="{BB962C8B-B14F-4D97-AF65-F5344CB8AC3E}">
        <p14:creationId xmlns:p14="http://schemas.microsoft.com/office/powerpoint/2010/main" val="178331181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3B7A6A62-6840-4A93-A216-254947C4AE3B}"/>
              </a:ext>
            </a:extLst>
          </p:cNvPr>
          <p:cNvSpPr/>
          <p:nvPr/>
        </p:nvSpPr>
        <p:spPr>
          <a:xfrm>
            <a:off x="4740275" y="12763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实验室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概况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4D3FFDC2-94CA-4CD2-8815-C33012FBB83A}"/>
              </a:ext>
            </a:extLst>
          </p:cNvPr>
          <p:cNvSpPr/>
          <p:nvPr/>
        </p:nvSpPr>
        <p:spPr>
          <a:xfrm>
            <a:off x="3287713" y="2590800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平台建设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D6AB5113-86EF-49D1-AF91-750B0FA99D64}"/>
              </a:ext>
            </a:extLst>
          </p:cNvPr>
          <p:cNvSpPr/>
          <p:nvPr/>
        </p:nvSpPr>
        <p:spPr>
          <a:xfrm>
            <a:off x="8112125" y="2590800"/>
            <a:ext cx="1728788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学术交流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BA2A15F-10A4-4B5F-8D36-4F179BB2C2EE}"/>
              </a:ext>
            </a:extLst>
          </p:cNvPr>
          <p:cNvSpPr/>
          <p:nvPr/>
        </p:nvSpPr>
        <p:spPr>
          <a:xfrm>
            <a:off x="8129588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国际合作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B94C0EAA-9955-4B35-9F33-14A468582B69}"/>
              </a:ext>
            </a:extLst>
          </p:cNvPr>
          <p:cNvSpPr/>
          <p:nvPr/>
        </p:nvSpPr>
        <p:spPr>
          <a:xfrm>
            <a:off x="4727575" y="5300663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科研成果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49EC831F-FBF5-4FC6-A63C-764D6EE94A56}"/>
              </a:ext>
            </a:extLst>
          </p:cNvPr>
          <p:cNvSpPr/>
          <p:nvPr/>
        </p:nvSpPr>
        <p:spPr>
          <a:xfrm>
            <a:off x="3287713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科研项目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6D3FAFF-E258-4283-9B65-01789C66E0CF}"/>
              </a:ext>
            </a:extLst>
          </p:cNvPr>
          <p:cNvSpPr/>
          <p:nvPr/>
        </p:nvSpPr>
        <p:spPr>
          <a:xfrm>
            <a:off x="6672263" y="1276350"/>
            <a:ext cx="1727200" cy="1152525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研究方向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830569A0-C69A-48BD-92FE-2958928C047F}"/>
              </a:ext>
            </a:extLst>
          </p:cNvPr>
          <p:cNvSpPr/>
          <p:nvPr/>
        </p:nvSpPr>
        <p:spPr>
          <a:xfrm>
            <a:off x="6753225" y="52768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校友发展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1061FE03-D1D6-4DBB-AE83-73E9B865FFFB}"/>
              </a:ext>
            </a:extLst>
          </p:cNvPr>
          <p:cNvSpPr/>
          <p:nvPr/>
        </p:nvSpPr>
        <p:spPr>
          <a:xfrm>
            <a:off x="5519738" y="3068638"/>
            <a:ext cx="2098675" cy="165576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人才培养</a:t>
            </a:r>
          </a:p>
        </p:txBody>
      </p:sp>
    </p:spTree>
    <p:extLst>
      <p:ext uri="{BB962C8B-B14F-4D97-AF65-F5344CB8AC3E}">
        <p14:creationId xmlns:p14="http://schemas.microsoft.com/office/powerpoint/2010/main" val="76119028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>
            <a:extLst>
              <a:ext uri="{FF2B5EF4-FFF2-40B4-BE49-F238E27FC236}">
                <a16:creationId xmlns:a16="http://schemas.microsoft.com/office/drawing/2014/main" id="{300DFDDF-36CE-40BB-8FCA-D6AD5A85D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笨笨的“闲聊功能”在讯飞的</a:t>
            </a:r>
            <a:r>
              <a:rPr lang="en-US" altLang="zh-CN"/>
              <a:t>AIUI</a:t>
            </a:r>
            <a:r>
              <a:rPr lang="zh-CN" altLang="en-US"/>
              <a:t>平台上线</a:t>
            </a:r>
          </a:p>
        </p:txBody>
      </p:sp>
      <p:pic>
        <p:nvPicPr>
          <p:cNvPr id="74755" name="图片 3">
            <a:extLst>
              <a:ext uri="{FF2B5EF4-FFF2-40B4-BE49-F238E27FC236}">
                <a16:creationId xmlns:a16="http://schemas.microsoft.com/office/drawing/2014/main" id="{3F975EDB-9036-4256-A7C8-2D0FF617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916113"/>
            <a:ext cx="8950325" cy="37496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文本框 4">
            <a:extLst>
              <a:ext uri="{FF2B5EF4-FFF2-40B4-BE49-F238E27FC236}">
                <a16:creationId xmlns:a16="http://schemas.microsoft.com/office/drawing/2014/main" id="{CF4A0A5D-F2D0-4F14-B02A-03A4B2241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5880100"/>
            <a:ext cx="5492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闲聊功能，经内部评测，各项指标超过国内全部竞品</a:t>
            </a:r>
          </a:p>
        </p:txBody>
      </p:sp>
    </p:spTree>
    <p:extLst>
      <p:ext uri="{BB962C8B-B14F-4D97-AF65-F5344CB8AC3E}">
        <p14:creationId xmlns:p14="http://schemas.microsoft.com/office/powerpoint/2010/main" val="73476959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6">
            <a:extLst>
              <a:ext uri="{FF2B5EF4-FFF2-40B4-BE49-F238E27FC236}">
                <a16:creationId xmlns:a16="http://schemas.microsoft.com/office/drawing/2014/main" id="{AE1DD7C8-2CCF-4DD6-972A-78AA5CFC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925" y="209550"/>
            <a:ext cx="10633075" cy="760413"/>
          </a:xfrm>
        </p:spPr>
        <p:txBody>
          <a:bodyPr/>
          <a:lstStyle/>
          <a:p>
            <a:r>
              <a:rPr kumimoji="1" lang="ja-JP" altLang="en-US"/>
              <a:t>中文</a:t>
            </a:r>
            <a:r>
              <a:rPr kumimoji="1" lang="en-US" altLang="ja-JP"/>
              <a:t>BERT</a:t>
            </a:r>
            <a:r>
              <a:rPr kumimoji="1" lang="zh-CN" altLang="en-US"/>
              <a:t>：</a:t>
            </a:r>
            <a:r>
              <a:rPr kumimoji="1" lang="en-US" altLang="zh-CN"/>
              <a:t>HFL</a:t>
            </a:r>
            <a:r>
              <a:rPr kumimoji="1" lang="zh-CN" altLang="en-US"/>
              <a:t>发布中文预训练系列模型</a:t>
            </a:r>
          </a:p>
        </p:txBody>
      </p:sp>
      <p:sp>
        <p:nvSpPr>
          <p:cNvPr id="5" name="内容占位符 7">
            <a:extLst>
              <a:ext uri="{FF2B5EF4-FFF2-40B4-BE49-F238E27FC236}">
                <a16:creationId xmlns:a16="http://schemas.microsoft.com/office/drawing/2014/main" id="{FA86B1B2-5915-4B7D-A58C-1DCCD56C2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75"/>
            <a:ext cx="10515600" cy="4649788"/>
          </a:xfrm>
        </p:spPr>
        <p:txBody>
          <a:bodyPr/>
          <a:lstStyle/>
          <a:p>
            <a:pPr>
              <a:defRPr/>
            </a:pPr>
            <a:r>
              <a:rPr kumimoji="1" lang="en-US" altLang="zh-CN" sz="2200" b="1" dirty="0"/>
              <a:t>2019</a:t>
            </a:r>
            <a:r>
              <a:rPr kumimoji="1" lang="zh-CN" altLang="en-US" sz="2200" b="1" dirty="0"/>
              <a:t>年</a:t>
            </a:r>
            <a:r>
              <a:rPr kumimoji="1" lang="en-US" altLang="zh-CN" sz="2200" b="1" dirty="0"/>
              <a:t>6</a:t>
            </a:r>
            <a:r>
              <a:rPr kumimoji="1" lang="zh-CN" altLang="en-US" sz="2200" b="1" dirty="0"/>
              <a:t>月，哈工大讯飞联合实验室发布中文预训练系列模型</a:t>
            </a:r>
          </a:p>
          <a:p>
            <a:pPr lvl="1">
              <a:defRPr/>
            </a:pPr>
            <a:r>
              <a:rPr kumimoji="1" lang="zh-CN" altLang="en-US" sz="2000" dirty="0"/>
              <a:t>发布了基于</a:t>
            </a:r>
            <a:r>
              <a:rPr kumimoji="1" lang="zh-CN" altLang="en-US" sz="2000" dirty="0">
                <a:solidFill>
                  <a:srgbClr val="FF0000"/>
                </a:solidFill>
              </a:rPr>
              <a:t>全词</a:t>
            </a:r>
            <a:r>
              <a:rPr kumimoji="1" lang="en-US" altLang="zh-CN" sz="2000" dirty="0">
                <a:solidFill>
                  <a:srgbClr val="FF0000"/>
                </a:solidFill>
              </a:rPr>
              <a:t>Mask</a:t>
            </a:r>
            <a:r>
              <a:rPr kumimoji="1" lang="zh-CN" altLang="en-US" sz="2000" dirty="0"/>
              <a:t>的中文预训练模型系列：</a:t>
            </a:r>
            <a:r>
              <a:rPr kumimoji="1" lang="en-US" altLang="zh-CN" sz="2000" dirty="0"/>
              <a:t>BERT-</a:t>
            </a:r>
            <a:r>
              <a:rPr kumimoji="1" lang="en-US" altLang="zh-CN" sz="2000" dirty="0" err="1"/>
              <a:t>wwm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RoBERTa-wwm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XLNet</a:t>
            </a:r>
            <a:endParaRPr kumimoji="1" lang="en-US" altLang="zh-CN" sz="2000" dirty="0"/>
          </a:p>
          <a:p>
            <a:pPr lvl="1">
              <a:defRPr/>
            </a:pPr>
            <a:r>
              <a:rPr kumimoji="1" lang="zh-CN" altLang="en-US" sz="2000" dirty="0"/>
              <a:t>在中文通用基准评测</a:t>
            </a:r>
            <a:r>
              <a:rPr kumimoji="1" lang="en-US" altLang="zh-CN" sz="2000" dirty="0"/>
              <a:t>CLUE</a:t>
            </a:r>
            <a:r>
              <a:rPr kumimoji="1" lang="zh-CN" altLang="en-US" sz="2000" dirty="0"/>
              <a:t>中，所发布的模型在文本分类、阅读理解等任务中表现优异</a:t>
            </a:r>
            <a:endParaRPr kumimoji="1" lang="en-US" altLang="zh-CN" sz="2000" dirty="0"/>
          </a:p>
          <a:p>
            <a:pPr lvl="1">
              <a:defRPr/>
            </a:pPr>
            <a:r>
              <a:rPr kumimoji="1" lang="zh-CN" altLang="en-US" sz="2000" dirty="0"/>
              <a:t>模型使用了</a:t>
            </a:r>
            <a:r>
              <a:rPr kumimoji="1" lang="en-US" altLang="zh-CN" sz="2000" dirty="0"/>
              <a:t>Google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TPU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v3</a:t>
            </a:r>
            <a:r>
              <a:rPr kumimoji="1" lang="zh-CN" altLang="en-US" sz="2000" dirty="0"/>
              <a:t>进行训练，训练总词量达到</a:t>
            </a:r>
            <a:r>
              <a:rPr kumimoji="1" lang="en-US" altLang="zh-CN" sz="2000" dirty="0"/>
              <a:t>5.4B</a:t>
            </a:r>
          </a:p>
          <a:p>
            <a:pPr lvl="1">
              <a:defRPr/>
            </a:pPr>
            <a:r>
              <a:rPr kumimoji="1" lang="zh-CN" altLang="en-US" sz="2000" dirty="0"/>
              <a:t>相关模型发布在</a:t>
            </a:r>
            <a:r>
              <a:rPr kumimoji="1" lang="en-US" altLang="zh-CN" sz="2000" dirty="0"/>
              <a:t>GitHub</a:t>
            </a:r>
            <a:r>
              <a:rPr kumimoji="1" lang="zh-CN" altLang="en-US" sz="2000" dirty="0"/>
              <a:t>，目前已获得</a:t>
            </a:r>
            <a:r>
              <a:rPr kumimoji="1" lang="en-US" altLang="zh-CN" sz="2000" dirty="0"/>
              <a:t>2,700+</a:t>
            </a:r>
            <a:r>
              <a:rPr kumimoji="1" lang="zh-CN" altLang="en-US" sz="2000" dirty="0"/>
              <a:t>星标数</a:t>
            </a:r>
            <a:endParaRPr kumimoji="1" lang="en-US" altLang="zh-CN" sz="2000" dirty="0"/>
          </a:p>
        </p:txBody>
      </p:sp>
      <p:sp>
        <p:nvSpPr>
          <p:cNvPr id="84996" name="灯片编号占位符 1">
            <a:extLst>
              <a:ext uri="{FF2B5EF4-FFF2-40B4-BE49-F238E27FC236}">
                <a16:creationId xmlns:a16="http://schemas.microsoft.com/office/drawing/2014/main" id="{87264DE7-13F9-4798-976C-CE3371B320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0A4C1-6E99-47FA-9E7C-74568A59F6EE}" type="slidenum">
              <a:rPr lang="zh-CN" altLang="en-US" sz="1200" smtClean="0">
                <a:solidFill>
                  <a:srgbClr val="0D0D0D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zh-CN" altLang="en-US" sz="1200">
              <a:solidFill>
                <a:srgbClr val="0D0D0D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84997" name="图片 6">
            <a:extLst>
              <a:ext uri="{FF2B5EF4-FFF2-40B4-BE49-F238E27FC236}">
                <a16:creationId xmlns:a16="http://schemas.microsoft.com/office/drawing/2014/main" id="{0AB7E65C-1A12-4E16-BF16-08F7CF611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3884613"/>
            <a:ext cx="5184775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9D09852-8ACF-45E8-9B6E-FD9982087FD6}"/>
              </a:ext>
            </a:extLst>
          </p:cNvPr>
          <p:cNvSpPr/>
          <p:nvPr/>
        </p:nvSpPr>
        <p:spPr>
          <a:xfrm>
            <a:off x="6188075" y="4841875"/>
            <a:ext cx="1376363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← 文本分类</a:t>
            </a:r>
          </a:p>
          <a:p>
            <a:pPr>
              <a:defRPr/>
            </a:pP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defRPr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阅读理解 →</a:t>
            </a:r>
          </a:p>
        </p:txBody>
      </p:sp>
      <p:pic>
        <p:nvPicPr>
          <p:cNvPr id="84999" name="图片 8">
            <a:extLst>
              <a:ext uri="{FF2B5EF4-FFF2-40B4-BE49-F238E27FC236}">
                <a16:creationId xmlns:a16="http://schemas.microsoft.com/office/drawing/2014/main" id="{3D4DBEF4-19FF-4D06-8445-F67D90ADA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88" y="3897313"/>
            <a:ext cx="3876675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>
            <a:extLst>
              <a:ext uri="{FF2B5EF4-FFF2-40B4-BE49-F238E27FC236}">
                <a16:creationId xmlns:a16="http://schemas.microsoft.com/office/drawing/2014/main" id="{6965226E-978B-48E6-A8C5-0F74A099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963" y="100013"/>
            <a:ext cx="10515600" cy="1325562"/>
          </a:xfrm>
        </p:spPr>
        <p:txBody>
          <a:bodyPr/>
          <a:lstStyle/>
          <a:p>
            <a:r>
              <a:rPr lang="en-US" altLang="zh-CN" sz="3200"/>
              <a:t>2019</a:t>
            </a:r>
            <a:r>
              <a:rPr lang="zh-CN" altLang="en-US" sz="3200"/>
              <a:t>年</a:t>
            </a:r>
            <a:r>
              <a:rPr lang="en-US" altLang="zh-CN" sz="3200"/>
              <a:t>12</a:t>
            </a:r>
            <a:r>
              <a:rPr lang="zh-CN" altLang="en-US" sz="3200"/>
              <a:t>月</a:t>
            </a:r>
            <a:r>
              <a:rPr lang="en-US" altLang="zh-CN" sz="3200"/>
              <a:t>1</a:t>
            </a:r>
            <a:r>
              <a:rPr lang="zh-CN" altLang="en-US" sz="3200"/>
              <a:t>日，</a:t>
            </a:r>
            <a:r>
              <a:rPr lang="en-US" altLang="zh-CN" sz="3200"/>
              <a:t>HFL</a:t>
            </a:r>
            <a:r>
              <a:rPr lang="zh-CN" altLang="en-US" sz="3200"/>
              <a:t>发布飞鹰智能文本校对系统</a:t>
            </a:r>
            <a:r>
              <a:rPr lang="en-US" altLang="zh-CN" sz="3200"/>
              <a:t>1.0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4008AEE-5687-4E11-93A6-AF23305AA2D9}"/>
              </a:ext>
            </a:extLst>
          </p:cNvPr>
          <p:cNvCxnSpPr>
            <a:cxnSpLocks/>
          </p:cNvCxnSpPr>
          <p:nvPr/>
        </p:nvCxnSpPr>
        <p:spPr>
          <a:xfrm>
            <a:off x="-7938" y="1333500"/>
            <a:ext cx="12192001" cy="0"/>
          </a:xfrm>
          <a:prstGeom prst="line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4A1AC0C-36B2-4161-90A4-16E8321E2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1773238"/>
            <a:ext cx="8582025" cy="472122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1703512" y="64501"/>
            <a:ext cx="7869237" cy="1143000"/>
          </a:xfrm>
        </p:spPr>
        <p:txBody>
          <a:bodyPr/>
          <a:lstStyle/>
          <a:p>
            <a:r>
              <a:rPr lang="zh-CN" altLang="en-US" dirty="0"/>
              <a:t>科研成果获奖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19436" y="1484784"/>
          <a:ext cx="11953128" cy="3437441"/>
        </p:xfrm>
        <a:graphic>
          <a:graphicData uri="http://schemas.openxmlformats.org/drawingml/2006/table">
            <a:tbl>
              <a:tblPr/>
              <a:tblGrid>
                <a:gridCol w="46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72">
                  <a:extLst>
                    <a:ext uri="{9D8B030D-6E8A-4147-A177-3AD203B41FA5}">
                      <a16:colId xmlns:a16="http://schemas.microsoft.com/office/drawing/2014/main" val="192657251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8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获奖项目名称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奖励名称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等级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排名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获奖时间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 </a:t>
                      </a:r>
                      <a:r>
                        <a:rPr kumimoji="0" 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授予机构</a:t>
                      </a:r>
                      <a:endParaRPr kumimoji="0" lang="zh-CN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0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基于大数据的互联网机器翻译核心技术及产业化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国家科技进步奖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二等奖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4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2015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国家奖励办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3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语言技术平台研究及应用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黑龙江省科技进步奖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一等奖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1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2016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黑龙江省科技厅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6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语言情感智能分析技术与系统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黑龙江省科技进步奖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二等奖（公示中）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1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2019</a:t>
                      </a:r>
                      <a:endParaRPr kumimoji="0" lang="zh-CN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charset="-122"/>
                        <a:cs typeface="+mn-cs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+mn-cs"/>
                        </a:rPr>
                        <a:t>黑龙江省科技厅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680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基于大数据的互联网机器翻译核心技术及产业化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中国电子学会科技进步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一等奖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2014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中国电子学会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中英文双语例句检索与机器翻译系统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黑龙江省技术发明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奖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二等奖</a:t>
                      </a:r>
                      <a:endParaRPr kumimoji="0" lang="zh-CN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2012</a:t>
                      </a:r>
                      <a:endParaRPr kumimoji="0" lang="zh-CN" altLang="zh-CN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黑龙江省科技厅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34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语言技术平台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LTP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钱伟长中文信息处理科学技术奖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一等奖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2010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</a:rPr>
                        <a:t>中国中文信息学会</a:t>
                      </a:r>
                      <a:endParaRPr kumimoji="0" 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7158" name="Picture 1" descr="C:\微云同步盘\2488277371\5-行政\1-长江学者\附件材料\刘挺老师长江学者特聘教授证明材料\刘挺老师长江学者特聘教授证明材料\2、科学研究相关证明材料\2.6科研获奖证书\语言技术平台LT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4" y="5108576"/>
            <a:ext cx="2300287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59" name="Picture 2" descr="C:\微云同步盘\2488277371\5-行政\1-长江学者\附件材料\刘挺老师长江学者特聘教授证明材料\刘挺老师长江学者特聘教授证明材料\2、科学研究相关证明材料\2.6科研获奖证书\中英文双语例句检索与机器翻译系统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4" y="5110164"/>
            <a:ext cx="2205037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60" name="Picture 3" descr="C:\微云同步盘\2488277371\5-行政\1-长江学者\附件材料\刘挺老师长江学者特聘教授证明材料\刘挺老师长江学者特聘教授证明材料\2、科学研究相关证明材料\2.6科研获奖证书\基于大数据的互联网机器翻译核心技术研究及产业化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5102226"/>
            <a:ext cx="221615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61" name="Picture 5" descr="C:\Users\Ting\AppData\Local\Microsoft\Windows\INetCache\IE\RYIUFJC1\82544778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89" y="5083176"/>
            <a:ext cx="1258887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20665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>
            <a:extLst>
              <a:ext uri="{FF2B5EF4-FFF2-40B4-BE49-F238E27FC236}">
                <a16:creationId xmlns:a16="http://schemas.microsoft.com/office/drawing/2014/main" id="{3B7A6A62-6840-4A93-A216-254947C4AE3B}"/>
              </a:ext>
            </a:extLst>
          </p:cNvPr>
          <p:cNvSpPr/>
          <p:nvPr/>
        </p:nvSpPr>
        <p:spPr>
          <a:xfrm>
            <a:off x="4740275" y="1276350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实验室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概况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4D3FFDC2-94CA-4CD2-8815-C33012FBB83A}"/>
              </a:ext>
            </a:extLst>
          </p:cNvPr>
          <p:cNvSpPr/>
          <p:nvPr/>
        </p:nvSpPr>
        <p:spPr>
          <a:xfrm>
            <a:off x="3287713" y="2590800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平台建设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D6AB5113-86EF-49D1-AF91-750B0FA99D64}"/>
              </a:ext>
            </a:extLst>
          </p:cNvPr>
          <p:cNvSpPr/>
          <p:nvPr/>
        </p:nvSpPr>
        <p:spPr>
          <a:xfrm>
            <a:off x="8112125" y="2590800"/>
            <a:ext cx="1728788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学术交流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7BA2A15F-10A4-4B5F-8D36-4F179BB2C2EE}"/>
              </a:ext>
            </a:extLst>
          </p:cNvPr>
          <p:cNvSpPr/>
          <p:nvPr/>
        </p:nvSpPr>
        <p:spPr>
          <a:xfrm>
            <a:off x="8129588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国际合作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B94C0EAA-9955-4B35-9F33-14A468582B69}"/>
              </a:ext>
            </a:extLst>
          </p:cNvPr>
          <p:cNvSpPr/>
          <p:nvPr/>
        </p:nvSpPr>
        <p:spPr>
          <a:xfrm>
            <a:off x="4727575" y="5300663"/>
            <a:ext cx="1728788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科研成果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49EC831F-FBF5-4FC6-A63C-764D6EE94A56}"/>
              </a:ext>
            </a:extLst>
          </p:cNvPr>
          <p:cNvSpPr/>
          <p:nvPr/>
        </p:nvSpPr>
        <p:spPr>
          <a:xfrm>
            <a:off x="3287713" y="3933825"/>
            <a:ext cx="1728787" cy="1150938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科研项目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6D3FAFF-E258-4283-9B65-01789C66E0CF}"/>
              </a:ext>
            </a:extLst>
          </p:cNvPr>
          <p:cNvSpPr/>
          <p:nvPr/>
        </p:nvSpPr>
        <p:spPr>
          <a:xfrm>
            <a:off x="6672263" y="1276350"/>
            <a:ext cx="1727200" cy="1152525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师资队伍</a:t>
            </a:r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830569A0-C69A-48BD-92FE-2958928C047F}"/>
              </a:ext>
            </a:extLst>
          </p:cNvPr>
          <p:cNvSpPr/>
          <p:nvPr/>
        </p:nvSpPr>
        <p:spPr>
          <a:xfrm>
            <a:off x="6753225" y="5276850"/>
            <a:ext cx="1728788" cy="1152525"/>
          </a:xfrm>
          <a:prstGeom prst="hexag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校友发展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1061FE03-D1D6-4DBB-AE83-73E9B865FFFB}"/>
              </a:ext>
            </a:extLst>
          </p:cNvPr>
          <p:cNvSpPr/>
          <p:nvPr/>
        </p:nvSpPr>
        <p:spPr>
          <a:xfrm>
            <a:off x="5519738" y="3068638"/>
            <a:ext cx="2098675" cy="1655762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人才培养</a:t>
            </a:r>
          </a:p>
        </p:txBody>
      </p:sp>
    </p:spTree>
    <p:extLst>
      <p:ext uri="{BB962C8B-B14F-4D97-AF65-F5344CB8AC3E}">
        <p14:creationId xmlns:p14="http://schemas.microsoft.com/office/powerpoint/2010/main" val="91341649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BE21C-0B20-484E-9B77-AEE01F204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253" y="94377"/>
            <a:ext cx="10492747" cy="1143000"/>
          </a:xfrm>
        </p:spPr>
        <p:txBody>
          <a:bodyPr/>
          <a:lstStyle/>
          <a:p>
            <a:r>
              <a:rPr lang="zh-CN" altLang="en-US" dirty="0"/>
              <a:t>持续关注校友发展，定期召开校友研讨会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ED868778-8A16-4A12-970F-C838D0C6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706835"/>
            <a:ext cx="7463898" cy="35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B2B2F710-EA7E-4BD2-BA3A-61DEF7C7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3407648"/>
            <a:ext cx="4176712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E08BDC-880D-4F81-8661-DC1BF7B84CB0}"/>
              </a:ext>
            </a:extLst>
          </p:cNvPr>
          <p:cNvSpPr txBox="1"/>
          <p:nvPr/>
        </p:nvSpPr>
        <p:spPr>
          <a:xfrm>
            <a:off x="3190853" y="534132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月，苏州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DD1117-00B5-4857-BBF4-D35711115BEC}"/>
              </a:ext>
            </a:extLst>
          </p:cNvPr>
          <p:cNvSpPr txBox="1"/>
          <p:nvPr/>
        </p:nvSpPr>
        <p:spPr>
          <a:xfrm>
            <a:off x="8820068" y="298227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月，北京</a:t>
            </a:r>
          </a:p>
        </p:txBody>
      </p:sp>
    </p:spTree>
    <p:extLst>
      <p:ext uri="{BB962C8B-B14F-4D97-AF65-F5344CB8AC3E}">
        <p14:creationId xmlns:p14="http://schemas.microsoft.com/office/powerpoint/2010/main" val="65825382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E37894FB-81FF-4576-A671-FA4C9239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925" y="3175"/>
            <a:ext cx="10493375" cy="1143000"/>
          </a:xfrm>
        </p:spPr>
        <p:txBody>
          <a:bodyPr/>
          <a:lstStyle/>
          <a:p>
            <a:r>
              <a:rPr lang="zh-CN" altLang="en-US"/>
              <a:t>学术界的毕业生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771F61B-CB43-4631-9871-5C8977E2F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536809"/>
              </p:ext>
            </p:extLst>
          </p:nvPr>
        </p:nvGraphicFramePr>
        <p:xfrm>
          <a:off x="767408" y="3030125"/>
          <a:ext cx="5328592" cy="3437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798">
                  <a:extLst>
                    <a:ext uri="{9D8B030D-6E8A-4147-A177-3AD203B41FA5}">
                      <a16:colId xmlns:a16="http://schemas.microsoft.com/office/drawing/2014/main" val="3010112231"/>
                    </a:ext>
                  </a:extLst>
                </a:gridCol>
                <a:gridCol w="1049410">
                  <a:extLst>
                    <a:ext uri="{9D8B030D-6E8A-4147-A177-3AD203B41FA5}">
                      <a16:colId xmlns:a16="http://schemas.microsoft.com/office/drawing/2014/main" val="1265783720"/>
                    </a:ext>
                  </a:extLst>
                </a:gridCol>
                <a:gridCol w="2408136">
                  <a:extLst>
                    <a:ext uri="{9D8B030D-6E8A-4147-A177-3AD203B41FA5}">
                      <a16:colId xmlns:a16="http://schemas.microsoft.com/office/drawing/2014/main" val="4228432135"/>
                    </a:ext>
                  </a:extLst>
                </a:gridCol>
                <a:gridCol w="1048248">
                  <a:extLst>
                    <a:ext uri="{9D8B030D-6E8A-4147-A177-3AD203B41FA5}">
                      <a16:colId xmlns:a16="http://schemas.microsoft.com/office/drawing/2014/main" val="3977260275"/>
                    </a:ext>
                  </a:extLst>
                </a:gridCol>
              </a:tblGrid>
              <a:tr h="42970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毕业生</a:t>
                      </a:r>
                    </a:p>
                  </a:txBody>
                  <a:tcPr marL="91443" marR="91443" marT="45716" marB="4571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高校</a:t>
                      </a:r>
                    </a:p>
                  </a:txBody>
                  <a:tcPr marL="91443" marR="91443" marT="45716" marB="4571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职称</a:t>
                      </a:r>
                    </a:p>
                  </a:txBody>
                  <a:tcPr marL="91443" marR="91443" marT="45716" marB="4571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37632"/>
                  </a:ext>
                </a:extLst>
              </a:tr>
              <a:tr h="429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张志昌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西北师范大学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教授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884089"/>
                  </a:ext>
                </a:extLst>
              </a:tr>
              <a:tr h="429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洪宇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苏州大学（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211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教授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800047"/>
                  </a:ext>
                </a:extLst>
              </a:tr>
              <a:tr h="429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3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贺瑞芳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天津大学（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985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教授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76223"/>
                  </a:ext>
                </a:extLst>
              </a:tr>
              <a:tr h="429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宋巍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苏州大学（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211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副教授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176193"/>
                  </a:ext>
                </a:extLst>
              </a:tr>
              <a:tr h="429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赵鑫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中国人民大学（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985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副教授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93842"/>
                  </a:ext>
                </a:extLst>
              </a:tr>
              <a:tr h="429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3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张梅山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天津大学（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985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副教授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9762"/>
                  </a:ext>
                </a:extLst>
              </a:tr>
              <a:tr h="429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4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李正华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苏州大学（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211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副教授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9945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7E0FAE4-4CA7-4F54-B857-75733203A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25882"/>
              </p:ext>
            </p:extLst>
          </p:nvPr>
        </p:nvGraphicFramePr>
        <p:xfrm>
          <a:off x="6600056" y="2348880"/>
          <a:ext cx="5328591" cy="364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427">
                  <a:extLst>
                    <a:ext uri="{9D8B030D-6E8A-4147-A177-3AD203B41FA5}">
                      <a16:colId xmlns:a16="http://schemas.microsoft.com/office/drawing/2014/main" val="27202882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713740388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3856773128"/>
                    </a:ext>
                  </a:extLst>
                </a:gridCol>
                <a:gridCol w="915740">
                  <a:extLst>
                    <a:ext uri="{9D8B030D-6E8A-4147-A177-3AD203B41FA5}">
                      <a16:colId xmlns:a16="http://schemas.microsoft.com/office/drawing/2014/main" val="1608087604"/>
                    </a:ext>
                  </a:extLst>
                </a:gridCol>
              </a:tblGrid>
              <a:tr h="494043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毕业生</a:t>
                      </a:r>
                    </a:p>
                  </a:txBody>
                  <a:tcPr marL="91443" marR="91443" marT="45716" marB="4571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高校</a:t>
                      </a:r>
                    </a:p>
                  </a:txBody>
                  <a:tcPr marL="91443" marR="91443" marT="45716" marB="4571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职称</a:t>
                      </a:r>
                    </a:p>
                  </a:txBody>
                  <a:tcPr marL="91443" marR="91443" marT="45716" marB="4571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886772"/>
                  </a:ext>
                </a:extLst>
              </a:tr>
              <a:tr h="494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郭宇航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北京理工大学（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985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讲师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851969"/>
                  </a:ext>
                </a:extLst>
              </a:tr>
              <a:tr h="6501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李璐旸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北京外国语大学（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211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讲师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290841"/>
                  </a:ext>
                </a:extLst>
              </a:tr>
              <a:tr h="3715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李洋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东北林业大学（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211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讲师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99330"/>
                  </a:ext>
                </a:extLst>
              </a:tr>
              <a:tr h="494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段俊文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中南大学（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985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讲师</a:t>
                      </a:r>
                    </a:p>
                  </a:txBody>
                  <a:tcPr marL="91443" marR="91443" marT="45716" marB="45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369749"/>
                  </a:ext>
                </a:extLst>
              </a:tr>
              <a:tr h="650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郭江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美国麻省理工学院（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MIT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博士后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464584"/>
                  </a:ext>
                </a:extLst>
              </a:tr>
              <a:tr h="494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赵森栋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美国康奈尔大学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博士后</a:t>
                      </a:r>
                    </a:p>
                  </a:txBody>
                  <a:tcPr marL="91443" marR="91443" marT="45716" marB="45716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344789"/>
                  </a:ext>
                </a:extLst>
              </a:tr>
            </a:tbl>
          </a:graphicData>
        </a:graphic>
      </p:graphicFrame>
      <p:pic>
        <p:nvPicPr>
          <p:cNvPr id="1026" name="Picture 2" descr="https://gss0.bdstatic.com/-4o3dSag_xI4khGkpoWK1HF6hhy/baike/c0%3Dbaike80%2C5%2C5%2C80%2C26/sign=a5d3ce7439c79f3d9becec62dbc8a674/a8ec8a13632762d09bed2f34a2ec08fa503dc66e.jpg">
            <a:extLst>
              <a:ext uri="{FF2B5EF4-FFF2-40B4-BE49-F238E27FC236}">
                <a16:creationId xmlns:a16="http://schemas.microsoft.com/office/drawing/2014/main" id="{9045ECFF-25E4-4CDB-96EA-07BADC86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33" y="1478774"/>
            <a:ext cx="1667329" cy="14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12008B-49E2-4D0B-BDFD-AB98B633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833" y="1416020"/>
            <a:ext cx="1728192" cy="1505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51C882-089C-4350-9288-80B248FB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1412776"/>
            <a:ext cx="1400369" cy="151137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975CDDBC-3D2D-42F5-86A5-AAEC6D6F3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 dirty="0"/>
              <a:t>大企业里的中层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6763DB8-AB11-43B9-B56B-0DFB1069F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535525"/>
              </p:ext>
            </p:extLst>
          </p:nvPr>
        </p:nvGraphicFramePr>
        <p:xfrm>
          <a:off x="119336" y="1484784"/>
          <a:ext cx="9289033" cy="50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152">
                  <a:extLst>
                    <a:ext uri="{9D8B030D-6E8A-4147-A177-3AD203B41FA5}">
                      <a16:colId xmlns:a16="http://schemas.microsoft.com/office/drawing/2014/main" val="264978612"/>
                    </a:ext>
                  </a:extLst>
                </a:gridCol>
                <a:gridCol w="1123056">
                  <a:extLst>
                    <a:ext uri="{9D8B030D-6E8A-4147-A177-3AD203B41FA5}">
                      <a16:colId xmlns:a16="http://schemas.microsoft.com/office/drawing/2014/main" val="370464708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3664484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73401328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995838073"/>
                    </a:ext>
                  </a:extLst>
                </a:gridCol>
                <a:gridCol w="3960441">
                  <a:extLst>
                    <a:ext uri="{9D8B030D-6E8A-4147-A177-3AD203B41FA5}">
                      <a16:colId xmlns:a16="http://schemas.microsoft.com/office/drawing/2014/main" val="2827429922"/>
                    </a:ext>
                  </a:extLst>
                </a:gridCol>
              </a:tblGrid>
              <a:tr h="571972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姓名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学位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毕业时间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企业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职位</a:t>
                      </a:r>
                    </a:p>
                  </a:txBody>
                  <a:tcPr marL="91445" marR="91445" marT="45716" marB="45716" anchor="ctr"/>
                </a:tc>
                <a:extLst>
                  <a:ext uri="{0D108BD9-81ED-4DB2-BD59-A6C34878D82A}">
                    <a16:rowId xmlns:a16="http://schemas.microsoft.com/office/drawing/2014/main" val="1191327658"/>
                  </a:ext>
                </a:extLst>
              </a:tr>
              <a:tr h="4842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赵世奇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博士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2010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百度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大搜索与信息流算法负责人</a:t>
                      </a:r>
                    </a:p>
                  </a:txBody>
                  <a:tcPr marL="91445" marR="91445" marT="45716" marB="45716" anchor="ctr"/>
                </a:tc>
                <a:extLst>
                  <a:ext uri="{0D108BD9-81ED-4DB2-BD59-A6C34878D82A}">
                    <a16:rowId xmlns:a16="http://schemas.microsoft.com/office/drawing/2014/main" val="2324055684"/>
                  </a:ext>
                </a:extLst>
              </a:tr>
              <a:tr h="4842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丁江伟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硕士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2004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华为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广告业务首席架构师</a:t>
                      </a:r>
                    </a:p>
                  </a:txBody>
                  <a:tcPr marL="91445" marR="91445" marT="45716" marB="45716" anchor="ctr"/>
                </a:tc>
                <a:extLst>
                  <a:ext uri="{0D108BD9-81ED-4DB2-BD59-A6C34878D82A}">
                    <a16:rowId xmlns:a16="http://schemas.microsoft.com/office/drawing/2014/main" val="4220262338"/>
                  </a:ext>
                </a:extLst>
              </a:tr>
              <a:tr h="4842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尹兵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本科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（软件）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2007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美国亚马逊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搜索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自然语言处理部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主任研究员兼高级经理</a:t>
                      </a:r>
                    </a:p>
                  </a:txBody>
                  <a:tcPr marL="91445" marR="91445" marT="45716" marB="45716" anchor="ctr"/>
                </a:tc>
                <a:extLst>
                  <a:ext uri="{0D108BD9-81ED-4DB2-BD59-A6C34878D82A}">
                    <a16:rowId xmlns:a16="http://schemas.microsoft.com/office/drawing/2014/main" val="3708137837"/>
                  </a:ext>
                </a:extLst>
              </a:tr>
              <a:tr h="4842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伍大勇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博士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2012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科大讯飞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研究院副院长</a:t>
                      </a:r>
                    </a:p>
                  </a:txBody>
                  <a:tcPr marL="91445" marR="91445" marT="45716" marB="45716" anchor="ctr"/>
                </a:tc>
                <a:extLst>
                  <a:ext uri="{0D108BD9-81ED-4DB2-BD59-A6C34878D82A}">
                    <a16:rowId xmlns:a16="http://schemas.microsoft.com/office/drawing/2014/main" val="2588647994"/>
                  </a:ext>
                </a:extLst>
              </a:tr>
              <a:tr h="4842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周连强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硕士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2009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腾讯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智能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NPC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中心副总监</a:t>
                      </a:r>
                    </a:p>
                  </a:txBody>
                  <a:tcPr marL="91445" marR="91445" marT="45716" marB="45716" anchor="ctr"/>
                </a:tc>
                <a:extLst>
                  <a:ext uri="{0D108BD9-81ED-4DB2-BD59-A6C34878D82A}">
                    <a16:rowId xmlns:a16="http://schemas.microsoft.com/office/drawing/2014/main" val="3061365022"/>
                  </a:ext>
                </a:extLst>
              </a:tr>
              <a:tr h="4842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6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潘树燊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硕士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2007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腾讯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QQ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音乐业务线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基础平台部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搜索研发中心技术副总监，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T12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extLst>
                  <a:ext uri="{0D108BD9-81ED-4DB2-BD59-A6C34878D82A}">
                    <a16:rowId xmlns:a16="http://schemas.microsoft.com/office/drawing/2014/main" val="2105648134"/>
                  </a:ext>
                </a:extLst>
              </a:tr>
              <a:tr h="4842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7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王利锋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硕士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2011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腾讯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广告策略算法中心用户建模组组长，专家研究员，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T12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extLst>
                  <a:ext uri="{0D108BD9-81ED-4DB2-BD59-A6C34878D82A}">
                    <a16:rowId xmlns:a16="http://schemas.microsoft.com/office/drawing/2014/main" val="1260038085"/>
                  </a:ext>
                </a:extLst>
              </a:tr>
              <a:tr h="57197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8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付瑞吉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博士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2014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endParaRP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科大讯飞</a:t>
                      </a:r>
                    </a:p>
                  </a:txBody>
                  <a:tcPr marL="91445" marR="91445" marT="45716" marB="457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华文细黑" panose="02010600040101010101" pitchFamily="2" charset="-122"/>
                          <a:ea typeface="华文细黑" panose="02010600040101010101" pitchFamily="2" charset="-122"/>
                          <a:cs typeface="+mn-cs"/>
                        </a:rPr>
                        <a:t>北京研究院副院长</a:t>
                      </a:r>
                    </a:p>
                  </a:txBody>
                  <a:tcPr marL="91445" marR="91445" marT="45716" marB="45716" anchor="ctr"/>
                </a:tc>
                <a:extLst>
                  <a:ext uri="{0D108BD9-81ED-4DB2-BD59-A6C34878D82A}">
                    <a16:rowId xmlns:a16="http://schemas.microsoft.com/office/drawing/2014/main" val="1281736212"/>
                  </a:ext>
                </a:extLst>
              </a:tr>
            </a:tbl>
          </a:graphicData>
        </a:graphic>
      </p:graphicFrame>
      <p:pic>
        <p:nvPicPr>
          <p:cNvPr id="5" name="Picture 2" descr="1">
            <a:extLst>
              <a:ext uri="{FF2B5EF4-FFF2-40B4-BE49-F238E27FC236}">
                <a16:creationId xmlns:a16="http://schemas.microsoft.com/office/drawing/2014/main" id="{CB526624-346C-4087-831E-2D405CEE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821" y="1700808"/>
            <a:ext cx="1960563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5B70DB6-9701-4AD1-9357-531CF289CBDF}"/>
              </a:ext>
            </a:extLst>
          </p:cNvPr>
          <p:cNvSpPr/>
          <p:nvPr/>
        </p:nvSpPr>
        <p:spPr>
          <a:xfrm>
            <a:off x="9833821" y="4725144"/>
            <a:ext cx="22044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微软雅黑" panose="020B0503020204020204" pitchFamily="34" charset="-122"/>
              <a:buChar char="−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秘书长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微软雅黑" panose="020B0503020204020204" pitchFamily="34" charset="-122"/>
              <a:buChar char="−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中国中文信息学会青工委首任主任</a:t>
            </a:r>
            <a:endParaRPr lang="zh-CN" altLang="en-US" sz="1600" dirty="0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B20FFF64-242A-402C-9214-44D59722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188913"/>
            <a:ext cx="10493375" cy="1143000"/>
          </a:xfrm>
        </p:spPr>
        <p:txBody>
          <a:bodyPr/>
          <a:lstStyle/>
          <a:p>
            <a:r>
              <a:rPr lang="zh-CN" altLang="en-US"/>
              <a:t>毕业生中的创业者们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E835B46-EC3C-4723-B9A8-5B56F88CB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64153"/>
              </p:ext>
            </p:extLst>
          </p:nvPr>
        </p:nvGraphicFramePr>
        <p:xfrm>
          <a:off x="911424" y="1556792"/>
          <a:ext cx="10585450" cy="463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638">
                  <a:extLst>
                    <a:ext uri="{9D8B030D-6E8A-4147-A177-3AD203B41FA5}">
                      <a16:colId xmlns:a16="http://schemas.microsoft.com/office/drawing/2014/main" val="4016779397"/>
                    </a:ext>
                  </a:extLst>
                </a:gridCol>
                <a:gridCol w="2184236">
                  <a:extLst>
                    <a:ext uri="{9D8B030D-6E8A-4147-A177-3AD203B41FA5}">
                      <a16:colId xmlns:a16="http://schemas.microsoft.com/office/drawing/2014/main" val="3060628245"/>
                    </a:ext>
                  </a:extLst>
                </a:gridCol>
                <a:gridCol w="2612634">
                  <a:extLst>
                    <a:ext uri="{9D8B030D-6E8A-4147-A177-3AD203B41FA5}">
                      <a16:colId xmlns:a16="http://schemas.microsoft.com/office/drawing/2014/main" val="2973669856"/>
                    </a:ext>
                  </a:extLst>
                </a:gridCol>
                <a:gridCol w="2496971">
                  <a:extLst>
                    <a:ext uri="{9D8B030D-6E8A-4147-A177-3AD203B41FA5}">
                      <a16:colId xmlns:a16="http://schemas.microsoft.com/office/drawing/2014/main" val="2441827924"/>
                    </a:ext>
                  </a:extLst>
                </a:gridCol>
                <a:gridCol w="2496971">
                  <a:extLst>
                    <a:ext uri="{9D8B030D-6E8A-4147-A177-3AD203B41FA5}">
                      <a16:colId xmlns:a16="http://schemas.microsoft.com/office/drawing/2014/main" val="4120145736"/>
                    </a:ext>
                  </a:extLst>
                </a:gridCol>
              </a:tblGrid>
              <a:tr h="479858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创业公司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创始人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CEO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学位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毕业年份</a:t>
                      </a:r>
                    </a:p>
                  </a:txBody>
                  <a:tcPr marL="91442" marR="91442" marT="45718" marB="45718" anchor="ctr"/>
                </a:tc>
                <a:extLst>
                  <a:ext uri="{0D108BD9-81ED-4DB2-BD59-A6C34878D82A}">
                    <a16:rowId xmlns:a16="http://schemas.microsoft.com/office/drawing/2014/main" val="1921840507"/>
                  </a:ext>
                </a:extLst>
              </a:tr>
              <a:tr h="479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1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北京三角兽公司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王卓然（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CEO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本科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2004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extLst>
                  <a:ext uri="{0D108BD9-81ED-4DB2-BD59-A6C34878D82A}">
                    <a16:rowId xmlns:a16="http://schemas.microsoft.com/office/drawing/2014/main" val="3018911972"/>
                  </a:ext>
                </a:extLst>
              </a:tr>
              <a:tr h="479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北京微众公司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王震（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CEO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  <a:endParaRPr lang="en-US" altLang="zh-CN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高立琦（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CTO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本科</a:t>
                      </a:r>
                      <a:endParaRPr lang="en-US" altLang="zh-CN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硕士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2004</a:t>
                      </a:r>
                    </a:p>
                    <a:p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2007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extLst>
                  <a:ext uri="{0D108BD9-81ED-4DB2-BD59-A6C34878D82A}">
                    <a16:rowId xmlns:a16="http://schemas.microsoft.com/office/drawing/2014/main" val="2251160189"/>
                  </a:ext>
                </a:extLst>
              </a:tr>
              <a:tr h="479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3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北京本邦公司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刘桂平（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Symbol" panose="05050102010706020507" pitchFamily="18" charset="2"/>
                        </a:rPr>
                        <a:t>CEO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硕士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2008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extLst>
                  <a:ext uri="{0D108BD9-81ED-4DB2-BD59-A6C34878D82A}">
                    <a16:rowId xmlns:a16="http://schemas.microsoft.com/office/drawing/2014/main" val="2292597362"/>
                  </a:ext>
                </a:extLst>
              </a:tr>
              <a:tr h="479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4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上海快仓公司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孙宇（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COO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本科（软件学院）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2005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extLst>
                  <a:ext uri="{0D108BD9-81ED-4DB2-BD59-A6C34878D82A}">
                    <a16:rowId xmlns:a16="http://schemas.microsoft.com/office/drawing/2014/main" val="1715476838"/>
                  </a:ext>
                </a:extLst>
              </a:tr>
              <a:tr h="479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5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北京云孚科技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张文斌（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CEO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硕士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2011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extLst>
                  <a:ext uri="{0D108BD9-81ED-4DB2-BD59-A6C34878D82A}">
                    <a16:rowId xmlns:a16="http://schemas.microsoft.com/office/drawing/2014/main" val="251267740"/>
                  </a:ext>
                </a:extLst>
              </a:tr>
              <a:tr h="479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6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北京遍宇科技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李维刚（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Symbol" panose="05050102010706020507" pitchFamily="18" charset="2"/>
                        </a:rPr>
                        <a:t>CEO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博士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2007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extLst>
                  <a:ext uri="{0D108BD9-81ED-4DB2-BD59-A6C34878D82A}">
                    <a16:rowId xmlns:a16="http://schemas.microsoft.com/office/drawing/2014/main" val="1759728222"/>
                  </a:ext>
                </a:extLst>
              </a:tr>
              <a:tr h="479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7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美国犀牛（</a:t>
                      </a:r>
                      <a:r>
                        <a:rPr lang="en-US" altLang="zh-CN" sz="1800" dirty="0" err="1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Qury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）公司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郑伟（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  <a:sym typeface="Symbol" panose="05050102010706020507" pitchFamily="18" charset="2"/>
                        </a:rPr>
                        <a:t>CEO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硕士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2008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extLst>
                  <a:ext uri="{0D108BD9-81ED-4DB2-BD59-A6C34878D82A}">
                    <a16:rowId xmlns:a16="http://schemas.microsoft.com/office/drawing/2014/main" val="2755008229"/>
                  </a:ext>
                </a:extLst>
              </a:tr>
              <a:tr h="479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8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深圳微多多公司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文勖（</a:t>
                      </a:r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CEO</a:t>
                      </a:r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）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硕士</a:t>
                      </a:r>
                    </a:p>
                  </a:txBody>
                  <a:tcPr marL="91442" marR="91442" marT="45718" marB="45718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2006</a:t>
                      </a:r>
                      <a:endParaRPr lang="zh-CN" altLang="en-US" sz="1800" dirty="0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91442" marR="91442" marT="45718" marB="45718" anchor="ctr"/>
                </a:tc>
                <a:extLst>
                  <a:ext uri="{0D108BD9-81ED-4DB2-BD59-A6C34878D82A}">
                    <a16:rowId xmlns:a16="http://schemas.microsoft.com/office/drawing/2014/main" val="279267797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" y="2594962"/>
            <a:ext cx="9177338" cy="405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1" name="矩形 4"/>
          <p:cNvSpPr>
            <a:spLocks noChangeArrowheads="1"/>
          </p:cNvSpPr>
          <p:nvPr/>
        </p:nvSpPr>
        <p:spPr bwMode="auto">
          <a:xfrm>
            <a:off x="1524000" y="1556792"/>
            <a:ext cx="698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36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敬请指正！</a:t>
            </a:r>
            <a:endParaRPr lang="en-US" altLang="zh-CN" sz="36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3068960"/>
            <a:ext cx="2085975" cy="2962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2B63D7-364D-0642-97A7-6E57DA7B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E070E-8A5C-574D-9106-E141227044CB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04D4814-CC06-4B41-B279-5FE507ADA41D}"/>
              </a:ext>
            </a:extLst>
          </p:cNvPr>
          <p:cNvGrpSpPr/>
          <p:nvPr/>
        </p:nvGrpSpPr>
        <p:grpSpPr>
          <a:xfrm>
            <a:off x="431371" y="1417225"/>
            <a:ext cx="5088565" cy="4760711"/>
            <a:chOff x="2987824" y="1206536"/>
            <a:chExt cx="3227969" cy="3143989"/>
          </a:xfrm>
        </p:grpSpPr>
        <p:grpSp>
          <p:nvGrpSpPr>
            <p:cNvPr id="6" name="Group 28">
              <a:extLst>
                <a:ext uri="{FF2B5EF4-FFF2-40B4-BE49-F238E27FC236}">
                  <a16:creationId xmlns:a16="http://schemas.microsoft.com/office/drawing/2014/main" id="{82665B57-A416-5A47-91CE-8CDF73A6F0EA}"/>
                </a:ext>
              </a:extLst>
            </p:cNvPr>
            <p:cNvGrpSpPr/>
            <p:nvPr/>
          </p:nvGrpSpPr>
          <p:grpSpPr>
            <a:xfrm>
              <a:off x="2987824" y="1206536"/>
              <a:ext cx="3227969" cy="3143989"/>
              <a:chOff x="2012623" y="2036983"/>
              <a:chExt cx="5090474" cy="4221519"/>
            </a:xfrm>
          </p:grpSpPr>
          <p:sp>
            <p:nvSpPr>
              <p:cNvPr id="8" name="Rounded Rectangle 30">
                <a:extLst>
                  <a:ext uri="{FF2B5EF4-FFF2-40B4-BE49-F238E27FC236}">
                    <a16:creationId xmlns:a16="http://schemas.microsoft.com/office/drawing/2014/main" id="{9E3ECAF8-B799-7C4C-9F63-1C2B25FDB91D}"/>
                  </a:ext>
                </a:extLst>
              </p:cNvPr>
              <p:cNvSpPr/>
              <p:nvPr/>
            </p:nvSpPr>
            <p:spPr bwMode="auto">
              <a:xfrm>
                <a:off x="4713402" y="5009451"/>
                <a:ext cx="2276573" cy="1249051"/>
              </a:xfrm>
              <a:prstGeom prst="roundRect">
                <a:avLst>
                  <a:gd name="adj" fmla="val 4380"/>
                </a:avLst>
              </a:prstGeom>
              <a:solidFill>
                <a:schemeClr val="bg1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语言认知理论</a:t>
                </a:r>
              </a:p>
              <a:p>
                <a:pPr algn="ctr"/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Rounded Rectangle 31">
                <a:extLst>
                  <a:ext uri="{FF2B5EF4-FFF2-40B4-BE49-F238E27FC236}">
                    <a16:creationId xmlns:a16="http://schemas.microsoft.com/office/drawing/2014/main" id="{B61F10B8-69CE-C242-A94B-0FAF669010F0}"/>
                  </a:ext>
                </a:extLst>
              </p:cNvPr>
              <p:cNvSpPr/>
              <p:nvPr/>
            </p:nvSpPr>
            <p:spPr bwMode="auto">
              <a:xfrm>
                <a:off x="2012623" y="3879131"/>
                <a:ext cx="4977352" cy="502317"/>
              </a:xfrm>
              <a:prstGeom prst="roundRect">
                <a:avLst>
                  <a:gd name="adj" fmla="val 4657"/>
                </a:avLst>
              </a:prstGeom>
              <a:solidFill>
                <a:schemeClr val="bg1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horz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知识计算（理解、生成）</a:t>
                </a:r>
                <a:endParaRPr lang="en-US" sz="2667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" name="Straight Connector 32">
                <a:extLst>
                  <a:ext uri="{FF2B5EF4-FFF2-40B4-BE49-F238E27FC236}">
                    <a16:creationId xmlns:a16="http://schemas.microsoft.com/office/drawing/2014/main" id="{727800E1-BB54-8742-9E39-1D06F18FAD82}"/>
                  </a:ext>
                </a:extLst>
              </p:cNvPr>
              <p:cNvCxnSpPr/>
              <p:nvPr/>
            </p:nvCxnSpPr>
            <p:spPr>
              <a:xfrm>
                <a:off x="2012623" y="3662313"/>
                <a:ext cx="4977352" cy="94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ounded Rectangle 33">
                <a:extLst>
                  <a:ext uri="{FF2B5EF4-FFF2-40B4-BE49-F238E27FC236}">
                    <a16:creationId xmlns:a16="http://schemas.microsoft.com/office/drawing/2014/main" id="{2B80104B-D2A8-364B-A75F-1B36F5B3C189}"/>
                  </a:ext>
                </a:extLst>
              </p:cNvPr>
              <p:cNvSpPr/>
              <p:nvPr/>
            </p:nvSpPr>
            <p:spPr bwMode="auto">
              <a:xfrm>
                <a:off x="2012623" y="2036983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zh-CN" altLang="en-US" sz="2667" b="1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智能医疗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Rounded Rectangle 37">
                <a:extLst>
                  <a:ext uri="{FF2B5EF4-FFF2-40B4-BE49-F238E27FC236}">
                    <a16:creationId xmlns:a16="http://schemas.microsoft.com/office/drawing/2014/main" id="{5650B83E-DD64-FE4B-A576-30A56ACE8937}"/>
                  </a:ext>
                </a:extLst>
              </p:cNvPr>
              <p:cNvSpPr/>
              <p:nvPr/>
            </p:nvSpPr>
            <p:spPr bwMode="auto">
              <a:xfrm>
                <a:off x="6235831" y="2045220"/>
                <a:ext cx="867266" cy="148240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txBody>
              <a:bodyPr vert="eaVert" wrap="none" rtlCol="0" anchor="ctr"/>
              <a:lstStyle/>
              <a:p>
                <a:pPr algn="ctr"/>
                <a:r>
                  <a:rPr lang="en-US" sz="2667" b="1" dirty="0" err="1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智能司法</a:t>
                </a:r>
                <a:endParaRPr lang="en-US" sz="2667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Rounded Rectangle 30">
              <a:extLst>
                <a:ext uri="{FF2B5EF4-FFF2-40B4-BE49-F238E27FC236}">
                  <a16:creationId xmlns:a16="http://schemas.microsoft.com/office/drawing/2014/main" id="{8AC5954C-139E-C54C-BD07-BC4C3819E361}"/>
                </a:ext>
              </a:extLst>
            </p:cNvPr>
            <p:cNvSpPr/>
            <p:nvPr/>
          </p:nvSpPr>
          <p:spPr bwMode="auto">
            <a:xfrm>
              <a:off x="3135012" y="3420291"/>
              <a:ext cx="1443619" cy="930234"/>
            </a:xfrm>
            <a:prstGeom prst="roundRect">
              <a:avLst>
                <a:gd name="adj" fmla="val 4380"/>
              </a:avLst>
            </a:prstGeom>
            <a:solidFill>
              <a:schemeClr val="bg1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none" rtlCol="0" anchor="ctr"/>
            <a:lstStyle/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面向NLP的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sz="2667" b="1" dirty="0" err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1">
            <a:extLst>
              <a:ext uri="{FF2B5EF4-FFF2-40B4-BE49-F238E27FC236}">
                <a16:creationId xmlns:a16="http://schemas.microsoft.com/office/drawing/2014/main" id="{81FF00E8-A9CF-054C-BBCD-F32A88336253}"/>
              </a:ext>
            </a:extLst>
          </p:cNvPr>
          <p:cNvSpPr/>
          <p:nvPr/>
        </p:nvSpPr>
        <p:spPr bwMode="auto">
          <a:xfrm>
            <a:off x="5615947" y="5041591"/>
            <a:ext cx="1248139" cy="864096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121920" tIns="60960" rIns="121920" bIns="60960" numCol="1" rtlCol="0" anchor="ctr" anchorCtr="0" compatLnSpc="1"/>
          <a:lstStyle/>
          <a:p>
            <a:pPr algn="ctr" defTabSz="1219170"/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B604BD5F-2811-FE4D-9EE5-22640871D043}"/>
              </a:ext>
            </a:extLst>
          </p:cNvPr>
          <p:cNvSpPr/>
          <p:nvPr/>
        </p:nvSpPr>
        <p:spPr bwMode="auto">
          <a:xfrm>
            <a:off x="5607412" y="3868516"/>
            <a:ext cx="1248139" cy="864096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121920" tIns="60960" rIns="121920" bIns="60960" numCol="1" rtlCol="0" anchor="ctr" anchorCtr="0" compatLnSpc="1"/>
          <a:lstStyle/>
          <a:p>
            <a:pPr algn="ctr" defTabSz="1219170"/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B58786CB-3B9E-2B4D-8825-86F23A66E8B1}"/>
              </a:ext>
            </a:extLst>
          </p:cNvPr>
          <p:cNvSpPr/>
          <p:nvPr/>
        </p:nvSpPr>
        <p:spPr bwMode="auto">
          <a:xfrm>
            <a:off x="5615947" y="2557436"/>
            <a:ext cx="1248139" cy="864096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121920" tIns="60960" rIns="121920" bIns="60960" numCol="1" rtlCol="0" anchor="ctr" anchorCtr="0" compatLnSpc="1"/>
          <a:lstStyle/>
          <a:p>
            <a:pPr algn="ctr" defTabSz="1219170"/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</a:p>
        </p:txBody>
      </p:sp>
      <p:sp>
        <p:nvSpPr>
          <p:cNvPr id="19" name="Rectangle 37">
            <a:extLst>
              <a:ext uri="{FF2B5EF4-FFF2-40B4-BE49-F238E27FC236}">
                <a16:creationId xmlns:a16="http://schemas.microsoft.com/office/drawing/2014/main" id="{DA059313-0647-6648-B773-3D41F3B1DFA1}"/>
              </a:ext>
            </a:extLst>
          </p:cNvPr>
          <p:cNvSpPr/>
          <p:nvPr/>
        </p:nvSpPr>
        <p:spPr bwMode="auto">
          <a:xfrm>
            <a:off x="7056107" y="5041744"/>
            <a:ext cx="4879476" cy="86409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121920" tIns="60960" rIns="121920" bIns="60960" numCol="1" rtlCol="0" anchor="ctr" anchorCtr="0" compatLnSpc="1"/>
          <a:lstStyle/>
          <a:p>
            <a:pPr defTabSz="1219170"/>
            <a:r>
              <a:rPr lang="zh-CN" altLang="en-US" sz="2667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产生原始创新，突破瓶颈技术</a:t>
            </a:r>
          </a:p>
        </p:txBody>
      </p:sp>
      <p:sp>
        <p:nvSpPr>
          <p:cNvPr id="20" name="Rectangle 38">
            <a:extLst>
              <a:ext uri="{FF2B5EF4-FFF2-40B4-BE49-F238E27FC236}">
                <a16:creationId xmlns:a16="http://schemas.microsoft.com/office/drawing/2014/main" id="{3D04B104-9ABB-9844-B583-96EE917F8A63}"/>
              </a:ext>
            </a:extLst>
          </p:cNvPr>
          <p:cNvSpPr/>
          <p:nvPr/>
        </p:nvSpPr>
        <p:spPr bwMode="auto">
          <a:xfrm>
            <a:off x="7056106" y="3868516"/>
            <a:ext cx="4879476" cy="86409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121920" tIns="60960" rIns="121920" bIns="60960" numCol="1" rtlCol="0" anchor="ctr" anchorCtr="0" compatLnSpc="1"/>
          <a:lstStyle/>
          <a:p>
            <a:pPr defTabSz="1219170"/>
            <a:r>
              <a:rPr lang="zh-CN" altLang="en-US" sz="2667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把握核心技术，推行行业标准</a:t>
            </a:r>
          </a:p>
        </p:txBody>
      </p:sp>
      <p:sp>
        <p:nvSpPr>
          <p:cNvPr id="21" name="Rectangle 39">
            <a:extLst>
              <a:ext uri="{FF2B5EF4-FFF2-40B4-BE49-F238E27FC236}">
                <a16:creationId xmlns:a16="http://schemas.microsoft.com/office/drawing/2014/main" id="{51DD4335-31D4-FD4A-A270-79798316B6FC}"/>
              </a:ext>
            </a:extLst>
          </p:cNvPr>
          <p:cNvSpPr/>
          <p:nvPr/>
        </p:nvSpPr>
        <p:spPr bwMode="auto">
          <a:xfrm>
            <a:off x="7073177" y="2557436"/>
            <a:ext cx="4879476" cy="86409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121920" tIns="60960" rIns="121920" bIns="60960" numCol="1" rtlCol="0" anchor="ctr" anchorCtr="0" compatLnSpc="1"/>
          <a:lstStyle/>
          <a:p>
            <a:pPr defTabSz="1219170"/>
            <a:r>
              <a:rPr lang="zh-CN" altLang="en-US" sz="2667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注重融合交叉，挖掘新突破点</a:t>
            </a:r>
          </a:p>
        </p:txBody>
      </p:sp>
      <p:sp>
        <p:nvSpPr>
          <p:cNvPr id="22" name="Rectangle 36">
            <a:extLst>
              <a:ext uri="{FF2B5EF4-FFF2-40B4-BE49-F238E27FC236}">
                <a16:creationId xmlns:a16="http://schemas.microsoft.com/office/drawing/2014/main" id="{750F5922-3E8A-DB4E-8FBD-1F7DD2AC0C58}"/>
              </a:ext>
            </a:extLst>
          </p:cNvPr>
          <p:cNvSpPr/>
          <p:nvPr/>
        </p:nvSpPr>
        <p:spPr bwMode="auto">
          <a:xfrm>
            <a:off x="5607412" y="1412776"/>
            <a:ext cx="1248139" cy="864096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121920" tIns="60960" rIns="121920" bIns="60960" numCol="1" rtlCol="0" anchor="ctr" anchorCtr="0" compatLnSpc="1"/>
          <a:lstStyle/>
          <a:p>
            <a:pPr algn="ctr" defTabSz="1219170"/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23" name="Rectangle 39">
            <a:extLst>
              <a:ext uri="{FF2B5EF4-FFF2-40B4-BE49-F238E27FC236}">
                <a16:creationId xmlns:a16="http://schemas.microsoft.com/office/drawing/2014/main" id="{A50F14C4-5C8C-874C-9C1F-091C3C8A15D9}"/>
              </a:ext>
            </a:extLst>
          </p:cNvPr>
          <p:cNvSpPr/>
          <p:nvPr/>
        </p:nvSpPr>
        <p:spPr bwMode="auto">
          <a:xfrm>
            <a:off x="7056106" y="1426513"/>
            <a:ext cx="4879476" cy="864096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121920" tIns="60960" rIns="121920" bIns="60960" numCol="1" rtlCol="0" anchor="ctr" anchorCtr="0" compatLnSpc="1"/>
          <a:lstStyle/>
          <a:p>
            <a:pPr defTabSz="1219170"/>
            <a:r>
              <a:rPr lang="zh-CN" altLang="en-US" sz="2667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完成应用示范，打造国之重器</a:t>
            </a:r>
          </a:p>
        </p:txBody>
      </p:sp>
      <p:sp>
        <p:nvSpPr>
          <p:cNvPr id="24" name="Rounded Rectangle 31">
            <a:extLst>
              <a:ext uri="{FF2B5EF4-FFF2-40B4-BE49-F238E27FC236}">
                <a16:creationId xmlns:a16="http://schemas.microsoft.com/office/drawing/2014/main" id="{A4AA4360-CE28-A14E-B784-00B6012CDE4B}"/>
              </a:ext>
            </a:extLst>
          </p:cNvPr>
          <p:cNvSpPr/>
          <p:nvPr/>
        </p:nvSpPr>
        <p:spPr bwMode="auto">
          <a:xfrm>
            <a:off x="431371" y="4119120"/>
            <a:ext cx="4975485" cy="566475"/>
          </a:xfrm>
          <a:prstGeom prst="roundRect">
            <a:avLst>
              <a:gd name="adj" fmla="val 4657"/>
            </a:avLst>
          </a:prstGeom>
          <a:solidFill>
            <a:schemeClr val="bg1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horz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知识表示（数据、规范）</a:t>
            </a:r>
            <a:endParaRPr lang="en-US" sz="2667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1779BBF3-FBCB-3F44-A9A8-CA6956AA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88" y="209753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研究方向结构体系</a:t>
            </a:r>
            <a:endParaRPr lang="zh-CN" altLang="en-US" sz="4800" dirty="0"/>
          </a:p>
        </p:txBody>
      </p:sp>
      <p:sp>
        <p:nvSpPr>
          <p:cNvPr id="27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2467112" y="1458931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智能军事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ed Rectangle 33">
            <a:extLst>
              <a:ext uri="{FF2B5EF4-FFF2-40B4-BE49-F238E27FC236}">
                <a16:creationId xmlns:a16="http://schemas.microsoft.com/office/drawing/2014/main" id="{2B80104B-D2A8-364B-A75F-1B36F5B3C189}"/>
              </a:ext>
            </a:extLst>
          </p:cNvPr>
          <p:cNvSpPr/>
          <p:nvPr/>
        </p:nvSpPr>
        <p:spPr bwMode="auto">
          <a:xfrm>
            <a:off x="3608059" y="1412776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智能教育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33">
            <a:extLst>
              <a:ext uri="{FF2B5EF4-FFF2-40B4-BE49-F238E27FC236}">
                <a16:creationId xmlns:a16="http://schemas.microsoft.com/office/drawing/2014/main" id="{94B6B7C8-9F41-3D4F-AE23-5E9088598014}"/>
              </a:ext>
            </a:extLst>
          </p:cNvPr>
          <p:cNvSpPr/>
          <p:nvPr/>
        </p:nvSpPr>
        <p:spPr bwMode="auto">
          <a:xfrm>
            <a:off x="1463168" y="1425730"/>
            <a:ext cx="866941" cy="16717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vert="eaVert" wrap="none" rtlCol="0" anchor="ctr"/>
          <a:lstStyle/>
          <a:p>
            <a:pPr algn="ctr"/>
            <a:r>
              <a:rPr lang="zh-CN" altLang="en-US" sz="2667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智能金融</a:t>
            </a:r>
            <a:endParaRPr lang="en-US" sz="2667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36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703512" y="5760"/>
            <a:ext cx="7869237" cy="1143000"/>
          </a:xfrm>
        </p:spPr>
        <p:txBody>
          <a:bodyPr/>
          <a:lstStyle/>
          <a:p>
            <a:r>
              <a:rPr lang="zh-CN" altLang="en-US" dirty="0"/>
              <a:t>研究方向各有所长、相互支撑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7408" y="2112212"/>
          <a:ext cx="10657184" cy="4296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888804186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43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84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054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 名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简称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 究 内 容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 长</a:t>
                      </a:r>
                    </a:p>
                  </a:txBody>
                  <a:tcPr marL="91444" marR="91444" marT="45729" marB="4572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语言分析组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句法分析、语义分析、任务型对话、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KBQA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车万翔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问答系统组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深度问答、客服机器人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张    宇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extLst>
                  <a:ext uri="{0D108BD9-81ED-4DB2-BD59-A6C34878D82A}">
                    <a16:rowId xmlns:a16="http://schemas.microsoft.com/office/drawing/2014/main" val="1743792272"/>
                  </a:ext>
                </a:extLst>
              </a:tr>
              <a:tr h="536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对话技术组</a:t>
                      </a:r>
                      <a:endParaRPr lang="en-US" altLang="zh-CN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DT</a:t>
                      </a:r>
                      <a:endParaRPr lang="zh-CN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聊天机器人、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用户画像、推荐系统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张伟男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extLst>
                  <a:ext uri="{0D108BD9-81ED-4DB2-BD59-A6C34878D82A}">
                    <a16:rowId xmlns:a16="http://schemas.microsoft.com/office/drawing/2014/main" val="2778144028"/>
                  </a:ext>
                </a:extLst>
              </a:tr>
              <a:tr h="536187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知识挖掘组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KM</a:t>
                      </a:r>
                      <a:endParaRPr lang="zh-CN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知识图谱、信息抽取、阅读理解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/DBQA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    铭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extLst>
                  <a:ext uri="{0D108BD9-81ED-4DB2-BD59-A6C34878D82A}">
                    <a16:rowId xmlns:a16="http://schemas.microsoft.com/office/drawing/2014/main" val="1962675832"/>
                  </a:ext>
                </a:extLst>
              </a:tr>
              <a:tr h="536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社会预测组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SP</a:t>
                      </a:r>
                      <a:endParaRPr lang="zh-CN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事理图谱、消费意图识别、社会预测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丁    效</a:t>
                      </a:r>
                    </a:p>
                  </a:txBody>
                  <a:tcPr marL="91444" marR="91444" marT="45729" marB="45729" anchor="ctr"/>
                </a:tc>
                <a:extLst>
                  <a:ext uri="{0D108BD9-81ED-4DB2-BD59-A6C34878D82A}">
                    <a16:rowId xmlns:a16="http://schemas.microsoft.com/office/drawing/2014/main" val="3025147130"/>
                  </a:ext>
                </a:extLst>
              </a:tr>
              <a:tr h="557798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文本生成组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TG</a:t>
                      </a:r>
                      <a:endParaRPr lang="zh-CN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作文生成、新闻写作、机器翻译、摘要生成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冯骁骋</a:t>
                      </a:r>
                    </a:p>
                  </a:txBody>
                  <a:tcPr marL="91444" marR="91444" marT="45729" marB="4572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6187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情感计算组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</a:t>
                      </a:r>
                      <a:endParaRPr lang="zh-CN" altLang="en-US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情感分类、情感生成、多模态情感</a:t>
                      </a:r>
                    </a:p>
                  </a:txBody>
                  <a:tcPr marL="91444" marR="91444" marT="45729" marB="45729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赵妍妍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4" marR="91444" marT="45729" marB="4572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5980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实验室模板中文版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实验室模板中文版</Template>
  <TotalTime>1467</TotalTime>
  <Words>4591</Words>
  <Application>Microsoft Macintosh PowerPoint</Application>
  <PresentationFormat>宽屏</PresentationFormat>
  <Paragraphs>1074</Paragraphs>
  <Slides>79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6" baseType="lpstr">
      <vt:lpstr>-apple-system-font</vt:lpstr>
      <vt:lpstr>方正兰亭粗黑_GBK</vt:lpstr>
      <vt:lpstr>方正正大黑简体</vt:lpstr>
      <vt:lpstr>黑体</vt:lpstr>
      <vt:lpstr>华文细黑</vt:lpstr>
      <vt:lpstr>华文新魏</vt:lpstr>
      <vt:lpstr>楷体</vt:lpstr>
      <vt:lpstr>楷体_GB2312</vt:lpstr>
      <vt:lpstr>Microsoft YaHei</vt:lpstr>
      <vt:lpstr>Microsoft YaHei</vt:lpstr>
      <vt:lpstr>Microsoft YaHei Light</vt:lpstr>
      <vt:lpstr>Arial</vt:lpstr>
      <vt:lpstr>Arial Black</vt:lpstr>
      <vt:lpstr>Calibri</vt:lpstr>
      <vt:lpstr>Times New Roman</vt:lpstr>
      <vt:lpstr>Trebuchet MS</vt:lpstr>
      <vt:lpstr>实验室模板中文版</vt:lpstr>
      <vt:lpstr>哈工大社会计算与信息检索研究中心工作介绍</vt:lpstr>
      <vt:lpstr>PowerPoint 演示文稿</vt:lpstr>
      <vt:lpstr>研究中心的价值观</vt:lpstr>
      <vt:lpstr>PowerPoint 演示文稿</vt:lpstr>
      <vt:lpstr>研究中心全体老师</vt:lpstr>
      <vt:lpstr>兼职教师</vt:lpstr>
      <vt:lpstr>PowerPoint 演示文稿</vt:lpstr>
      <vt:lpstr>研究方向结构体系</vt:lpstr>
      <vt:lpstr>研究方向各有所长、相互支撑</vt:lpstr>
      <vt:lpstr>语言分析</vt:lpstr>
      <vt:lpstr>语言分析</vt:lpstr>
      <vt:lpstr>问答系统</vt:lpstr>
      <vt:lpstr>问答系统</vt:lpstr>
      <vt:lpstr>知识挖掘</vt:lpstr>
      <vt:lpstr>知识挖掘</vt:lpstr>
      <vt:lpstr>情感计算</vt:lpstr>
      <vt:lpstr>情感计算</vt:lpstr>
      <vt:lpstr>对话技术</vt:lpstr>
      <vt:lpstr>对话技术</vt:lpstr>
      <vt:lpstr>事理图谱</vt:lpstr>
      <vt:lpstr>事理图谱</vt:lpstr>
      <vt:lpstr>文本生成</vt:lpstr>
      <vt:lpstr>PowerPoint 演示文稿</vt:lpstr>
      <vt:lpstr>省部级重点实验室及校企联合实验室</vt:lpstr>
      <vt:lpstr>刘挺入选“头雁”计划</vt:lpstr>
      <vt:lpstr>校企联合实验室</vt:lpstr>
      <vt:lpstr>哈工大讯飞联合实验室工作会议</vt:lpstr>
      <vt:lpstr>PowerPoint 演示文稿</vt:lpstr>
      <vt:lpstr>目前执行的国家自然科学基金项目</vt:lpstr>
      <vt:lpstr>目前正在执行的国家科技部项目</vt:lpstr>
      <vt:lpstr>PowerPoint 演示文稿</vt:lpstr>
      <vt:lpstr>承办SMP 2018大会（第八届）</vt:lpstr>
      <vt:lpstr>全国知识图谱与语义计算大会CCKS</vt:lpstr>
      <vt:lpstr>参加国内会议：CCL、NLPCC</vt:lpstr>
      <vt:lpstr>实验室青年教师参加YSSNLP</vt:lpstr>
      <vt:lpstr>首届事理图谱研讨会，2019年7月20日</vt:lpstr>
      <vt:lpstr>组织和参加技术评测</vt:lpstr>
      <vt:lpstr>PowerPoint 演示文稿</vt:lpstr>
      <vt:lpstr>教师出国访问</vt:lpstr>
      <vt:lpstr>博士生出国访学</vt:lpstr>
      <vt:lpstr>国外学者来访</vt:lpstr>
      <vt:lpstr>国外学者来访</vt:lpstr>
      <vt:lpstr>ACL 2015，参会师生合影</vt:lpstr>
      <vt:lpstr>PowerPoint 演示文稿</vt:lpstr>
      <vt:lpstr>在读学生数量及分布</vt:lpstr>
      <vt:lpstr>毕业典礼</vt:lpstr>
      <vt:lpstr>开学典礼</vt:lpstr>
      <vt:lpstr>内部海报交流</vt:lpstr>
      <vt:lpstr>党支部积极开展活动</vt:lpstr>
      <vt:lpstr>党支部积极开展活动</vt:lpstr>
      <vt:lpstr>夺得“光熙杯”亚军，2019年5月</vt:lpstr>
      <vt:lpstr>累计已培养出博士39人</vt:lpstr>
      <vt:lpstr>硕士生毕业：累计170余人</vt:lpstr>
      <vt:lpstr>2012年以来在校研究生获得的各类奖励</vt:lpstr>
      <vt:lpstr>团队荣誉称号</vt:lpstr>
      <vt:lpstr>PowerPoint 演示文稿</vt:lpstr>
      <vt:lpstr>我们学校在NLP领域始终保持领先优势</vt:lpstr>
      <vt:lpstr>发表论文，出版专著、译著</vt:lpstr>
      <vt:lpstr>持续研发、推广“语言技术平台LTP”</vt:lpstr>
      <vt:lpstr>在2018年国际通用依存分析国际评测中夺冠</vt:lpstr>
      <vt:lpstr>在 2019国际跨框架语义分析评测中再次夺冠</vt:lpstr>
      <vt:lpstr>语言技术平台LTP的应用</vt:lpstr>
      <vt:lpstr>《大词林》知识图谱(BigCilin, http://www.bigcilin.com)</vt:lpstr>
      <vt:lpstr>《大词林》知识图谱的应用情况</vt:lpstr>
      <vt:lpstr>提出“事理图谱”概念，研制金融领域事理图谱</vt:lpstr>
      <vt:lpstr>2019年12月24日，我实验室研制的机器翻译系统上线</vt:lpstr>
      <vt:lpstr>秦兵、赵妍妍等，获得省科技进步二等奖</vt:lpstr>
      <vt:lpstr>中文作文评阅与写作</vt:lpstr>
      <vt:lpstr>研发“笨笨”人机对话机器人</vt:lpstr>
      <vt:lpstr>笨笨的“闲聊功能”在讯飞的AIUI平台上线</vt:lpstr>
      <vt:lpstr>中文BERT：HFL发布中文预训练系列模型</vt:lpstr>
      <vt:lpstr>2019年12月1日，HFL发布飞鹰智能文本校对系统1.0</vt:lpstr>
      <vt:lpstr>科研成果获奖</vt:lpstr>
      <vt:lpstr>PowerPoint 演示文稿</vt:lpstr>
      <vt:lpstr>持续关注校友发展，定期召开校友研讨会</vt:lpstr>
      <vt:lpstr>学术界的毕业生</vt:lpstr>
      <vt:lpstr>大企业里的中层</vt:lpstr>
      <vt:lpstr>毕业生中的创业者们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社会媒体用户意图理解</dc:title>
  <dc:creator>xiao_ding</dc:creator>
  <cp:lastModifiedBy>Liu Ming</cp:lastModifiedBy>
  <cp:revision>283</cp:revision>
  <dcterms:created xsi:type="dcterms:W3CDTF">2014-10-16T01:14:50Z</dcterms:created>
  <dcterms:modified xsi:type="dcterms:W3CDTF">2021-06-04T01:52:12Z</dcterms:modified>
</cp:coreProperties>
</file>